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435" r:id="rId4"/>
    <p:sldId id="448" r:id="rId5"/>
    <p:sldId id="440" r:id="rId6"/>
    <p:sldId id="450" r:id="rId7"/>
    <p:sldId id="260" r:id="rId8"/>
    <p:sldId id="449" r:id="rId9"/>
    <p:sldId id="261" r:id="rId10"/>
    <p:sldId id="442" r:id="rId11"/>
    <p:sldId id="441" r:id="rId12"/>
    <p:sldId id="447" r:id="rId13"/>
    <p:sldId id="443" r:id="rId14"/>
    <p:sldId id="262" r:id="rId15"/>
    <p:sldId id="451" r:id="rId16"/>
    <p:sldId id="263" r:id="rId17"/>
    <p:sldId id="264" r:id="rId18"/>
    <p:sldId id="452" r:id="rId1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FDD95D-1AB6-4C27-AB4B-9AF2D8EBD8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08D7A83-2B82-48A1-813D-289700B156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9C6601-BD2E-4438-8768-E4DC75B0B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12661-E897-489D-9B6D-2C19BC718DDA}" type="datetimeFigureOut">
              <a:rPr lang="es-ES" smtClean="0"/>
              <a:t>25/01/2023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42C0B0-46A4-409A-A734-2E64F67AF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99339D-E942-44CC-BF02-60BC3B257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8179D-0C81-474F-A61D-5239FDA9BF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6116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41F17-359F-43AE-93AA-3CB504938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2A8F7A2-D039-4FEE-92FC-30300D9A8D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BB584D-8FFC-46F3-9E1E-E18ADDD47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12661-E897-489D-9B6D-2C19BC718DDA}" type="datetimeFigureOut">
              <a:rPr lang="es-ES" smtClean="0"/>
              <a:t>25/01/2023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2EA12D-891E-4AB4-821C-C008EE2F6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67FF21-7E1A-4AB8-A4F9-860F7ACF7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8179D-0C81-474F-A61D-5239FDA9BF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5232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F9DFFFD-0F60-4187-B026-E5DD1EFAE1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C870622-9A99-415B-AEFF-DDAA3DA979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C52618-E32C-4080-BE66-E466EB190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12661-E897-489D-9B6D-2C19BC718DDA}" type="datetimeFigureOut">
              <a:rPr lang="es-ES" smtClean="0"/>
              <a:t>25/01/2023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43BE82-7CAD-420F-90D1-F6FFCC7E0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2C5FDA-2293-4B77-AD39-7AF88689D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8179D-0C81-474F-A61D-5239FDA9BF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8208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BEAB533B-7C79-46ED-AE3E-75F6FC90D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2º ASIR</a:t>
            </a:r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9AA2DFC3-1700-42A9-B82F-AD78C653D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Implantación de Aplicaciones Web</a:t>
            </a:r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3404E7F3-6FB9-4181-9B9D-51B82B7B0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2234F2-6905-45B1-B503-EA667975B7EE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019692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CE0505B4-6EF6-44C7-ACCB-8B5F1E425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2º ASIR</a:t>
            </a:r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44266ECF-DB63-42AB-BF09-9F5EA8269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Implantación de Aplicaciones Web</a:t>
            </a:r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301854AE-03FD-4032-9C7C-E2F5D7E32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604100-3AAA-41A4-91BD-A3411270395E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5130313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6EB30A80-1FAB-43F8-98B3-0EFA136C4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2º ASIR</a:t>
            </a:r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960C26FC-22ED-4359-BAE2-685381A21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Implantación de Aplicaciones Web</a:t>
            </a:r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6D950015-601D-4C70-9236-34406E8E4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E15D3F-06AE-4113-8FC5-40C8FAE52119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8393993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46CC0DE8-E6E2-47DE-8E3C-C5B1341B8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2º ASIR</a:t>
            </a:r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F654CDD9-69BB-4B0C-A565-2252DABAA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Implantación de Aplicaciones Web</a:t>
            </a:r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22469850-4497-4B20-B181-ECCF14EF9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F65AFC-9419-439F-86E9-AB30FD6A46DE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762915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>
            <a:extLst>
              <a:ext uri="{FF2B5EF4-FFF2-40B4-BE49-F238E27FC236}">
                <a16:creationId xmlns:a16="http://schemas.microsoft.com/office/drawing/2014/main" id="{CC1BCA42-5C53-4962-91A0-F9DB85FF4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2º ASIR</a:t>
            </a:r>
          </a:p>
        </p:txBody>
      </p:sp>
      <p:sp>
        <p:nvSpPr>
          <p:cNvPr id="8" name="4 Marcador de pie de página">
            <a:extLst>
              <a:ext uri="{FF2B5EF4-FFF2-40B4-BE49-F238E27FC236}">
                <a16:creationId xmlns:a16="http://schemas.microsoft.com/office/drawing/2014/main" id="{3C4D2838-1D07-42E5-B01C-EF139E6EB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Implantación de Aplicaciones Web</a:t>
            </a:r>
          </a:p>
        </p:txBody>
      </p:sp>
      <p:sp>
        <p:nvSpPr>
          <p:cNvPr id="9" name="5 Marcador de número de diapositiva">
            <a:extLst>
              <a:ext uri="{FF2B5EF4-FFF2-40B4-BE49-F238E27FC236}">
                <a16:creationId xmlns:a16="http://schemas.microsoft.com/office/drawing/2014/main" id="{61113D8C-C9F7-4A8F-B29A-90F3FC1AF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443B12-5E8B-40DF-8E39-B51448C476EA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9402977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>
            <a:extLst>
              <a:ext uri="{FF2B5EF4-FFF2-40B4-BE49-F238E27FC236}">
                <a16:creationId xmlns:a16="http://schemas.microsoft.com/office/drawing/2014/main" id="{D8118A93-96B4-445A-BC1F-95A1CFAF0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2º ASIR</a:t>
            </a:r>
          </a:p>
        </p:txBody>
      </p:sp>
      <p:sp>
        <p:nvSpPr>
          <p:cNvPr id="4" name="4 Marcador de pie de página">
            <a:extLst>
              <a:ext uri="{FF2B5EF4-FFF2-40B4-BE49-F238E27FC236}">
                <a16:creationId xmlns:a16="http://schemas.microsoft.com/office/drawing/2014/main" id="{74BA600A-3E80-4FFA-ACBE-E516F2B2F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Implantación de Aplicaciones Web</a:t>
            </a:r>
          </a:p>
        </p:txBody>
      </p:sp>
      <p:sp>
        <p:nvSpPr>
          <p:cNvPr id="5" name="5 Marcador de número de diapositiva">
            <a:extLst>
              <a:ext uri="{FF2B5EF4-FFF2-40B4-BE49-F238E27FC236}">
                <a16:creationId xmlns:a16="http://schemas.microsoft.com/office/drawing/2014/main" id="{469518E4-C133-4FC4-AFB0-8A7FCEADD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BCB35B-DD42-48F6-822E-C23F6E9B2C46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0362429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>
            <a:extLst>
              <a:ext uri="{FF2B5EF4-FFF2-40B4-BE49-F238E27FC236}">
                <a16:creationId xmlns:a16="http://schemas.microsoft.com/office/drawing/2014/main" id="{EEF78691-C7E6-4230-BC5C-32A2AD7BE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2º ASIR</a:t>
            </a:r>
          </a:p>
        </p:txBody>
      </p:sp>
      <p:sp>
        <p:nvSpPr>
          <p:cNvPr id="3" name="4 Marcador de pie de página">
            <a:extLst>
              <a:ext uri="{FF2B5EF4-FFF2-40B4-BE49-F238E27FC236}">
                <a16:creationId xmlns:a16="http://schemas.microsoft.com/office/drawing/2014/main" id="{8143B637-E505-491D-8ADF-ACB35004F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Implantación de Aplicaciones Web</a:t>
            </a:r>
          </a:p>
        </p:txBody>
      </p:sp>
      <p:sp>
        <p:nvSpPr>
          <p:cNvPr id="4" name="5 Marcador de número de diapositiva">
            <a:extLst>
              <a:ext uri="{FF2B5EF4-FFF2-40B4-BE49-F238E27FC236}">
                <a16:creationId xmlns:a16="http://schemas.microsoft.com/office/drawing/2014/main" id="{61531FF9-83D5-41C5-A205-F33CA455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F77C0-8748-418D-8225-1CEC9EDDA4FA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8300773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CBBDBC8E-3F4A-461E-B45F-CF1ECE8DE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2º ASIR</a:t>
            </a:r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484B00F4-4722-4BC7-944A-788C78BDF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Implantación de Aplicaciones Web</a:t>
            </a:r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2C45117B-4A53-4CD3-B0B1-699963A4B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E506D-C1AE-4DE9-91D0-AED0B399FE7C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7024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4C057A-B2D8-4F19-AEBD-026CFA3F1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BAEA02-DDC4-4E4A-A28B-6F9D49F61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7E73F9-E4EF-40E0-A217-CA51CDAC3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12661-E897-489D-9B6D-2C19BC718DDA}" type="datetimeFigureOut">
              <a:rPr lang="es-ES" smtClean="0"/>
              <a:t>25/01/2023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A3189C-6E7C-4514-987C-3CF882D54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F44B53-6287-4DAC-8B37-341A63C3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8179D-0C81-474F-A61D-5239FDA9BF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91132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A14B001F-4DA5-4588-BD17-DA29FECE5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2º ASIR</a:t>
            </a:r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128B2E6D-FAEF-4F0B-B86B-1FA62B0F5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Implantación de Aplicaciones Web</a:t>
            </a:r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DBF0E489-39AD-47E4-9ABD-35F026DC2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803AD-6379-4ACB-985E-F21F8D2C1106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4303568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05CBB2C7-7850-4340-A4D1-F5876ECB7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2º ASIR</a:t>
            </a:r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B037F333-431F-4BDD-8BAE-3579B48F0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Implantación de Aplicaciones Web</a:t>
            </a:r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D590A79A-CC2A-4EE6-89AC-B25D640BE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EAB7BA-5AFE-4C10-BE63-7C41197356C8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8326645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120A0440-0E81-4C26-8F56-56C70D399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2º ASIR</a:t>
            </a:r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395F6965-D493-4254-8294-B113A5896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Implantación de Aplicaciones Web</a:t>
            </a:r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B5199E63-3F82-4836-8668-AF5A484C7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FE59D8-B7DA-428C-805B-8F459C269FF4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1102506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30834" y="249525"/>
            <a:ext cx="11530330" cy="15436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Diseño</a:t>
            </a:r>
            <a:r>
              <a:rPr spc="5" dirty="0"/>
              <a:t> </a:t>
            </a:r>
            <a:r>
              <a:rPr dirty="0"/>
              <a:t>de</a:t>
            </a:r>
            <a:r>
              <a:rPr spc="5" dirty="0"/>
              <a:t> </a:t>
            </a:r>
            <a:r>
              <a:rPr spc="-10" dirty="0"/>
              <a:t>Aplicaciones</a:t>
            </a:r>
            <a:r>
              <a:rPr spc="10" dirty="0"/>
              <a:t> </a:t>
            </a:r>
            <a:r>
              <a:rPr spc="-10" dirty="0"/>
              <a:t>Multimedia</a:t>
            </a:r>
          </a:p>
          <a:p>
            <a:pPr marL="12700">
              <a:lnSpc>
                <a:spcPct val="100000"/>
              </a:lnSpc>
            </a:pPr>
            <a:r>
              <a:rPr dirty="0"/>
              <a:t>Eduardo</a:t>
            </a:r>
            <a:r>
              <a:rPr spc="-30" dirty="0"/>
              <a:t> </a:t>
            </a:r>
            <a:r>
              <a:rPr dirty="0"/>
              <a:t>García</a:t>
            </a:r>
            <a:r>
              <a:rPr spc="-30" dirty="0"/>
              <a:t> </a:t>
            </a:r>
            <a:r>
              <a:rPr dirty="0"/>
              <a:t>Repiso.</a:t>
            </a:r>
            <a:r>
              <a:rPr spc="-30" dirty="0"/>
              <a:t> </a:t>
            </a:r>
            <a:r>
              <a:rPr dirty="0"/>
              <a:t>IES</a:t>
            </a:r>
            <a:r>
              <a:rPr spc="-30" dirty="0"/>
              <a:t> </a:t>
            </a:r>
            <a:r>
              <a:rPr dirty="0"/>
              <a:t>Julian</a:t>
            </a:r>
            <a:r>
              <a:rPr spc="-25" dirty="0"/>
              <a:t> </a:t>
            </a:r>
            <a:r>
              <a:rPr spc="-10" dirty="0"/>
              <a:t>Marias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50"/>
              </a:lnSpc>
            </a:pPr>
            <a:fld id="{81D60167-4931-47E6-BA6A-407CBD079E47}" type="slidenum">
              <a:rPr spc="-25" dirty="0"/>
              <a:t>‹Nº›</a:t>
            </a:fld>
            <a:endParaRPr spc="-25" dirty="0"/>
          </a:p>
        </p:txBody>
      </p:sp>
    </p:spTree>
    <p:extLst>
      <p:ext uri="{BB962C8B-B14F-4D97-AF65-F5344CB8AC3E}">
        <p14:creationId xmlns:p14="http://schemas.microsoft.com/office/powerpoint/2010/main" val="19726125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Diseño</a:t>
            </a:r>
            <a:r>
              <a:rPr spc="5" dirty="0"/>
              <a:t> </a:t>
            </a:r>
            <a:r>
              <a:rPr dirty="0"/>
              <a:t>de</a:t>
            </a:r>
            <a:r>
              <a:rPr spc="5" dirty="0"/>
              <a:t> </a:t>
            </a:r>
            <a:r>
              <a:rPr spc="-10" dirty="0"/>
              <a:t>Aplicaciones</a:t>
            </a:r>
            <a:r>
              <a:rPr spc="10" dirty="0"/>
              <a:t> </a:t>
            </a:r>
            <a:r>
              <a:rPr spc="-10" dirty="0"/>
              <a:t>Multimedia</a:t>
            </a:r>
          </a:p>
          <a:p>
            <a:pPr marL="12700">
              <a:lnSpc>
                <a:spcPct val="100000"/>
              </a:lnSpc>
            </a:pPr>
            <a:r>
              <a:rPr dirty="0"/>
              <a:t>Eduardo</a:t>
            </a:r>
            <a:r>
              <a:rPr spc="-30" dirty="0"/>
              <a:t> </a:t>
            </a:r>
            <a:r>
              <a:rPr dirty="0"/>
              <a:t>García</a:t>
            </a:r>
            <a:r>
              <a:rPr spc="-30" dirty="0"/>
              <a:t> </a:t>
            </a:r>
            <a:r>
              <a:rPr dirty="0"/>
              <a:t>Repiso.</a:t>
            </a:r>
            <a:r>
              <a:rPr spc="-30" dirty="0"/>
              <a:t> </a:t>
            </a:r>
            <a:r>
              <a:rPr dirty="0"/>
              <a:t>IES</a:t>
            </a:r>
            <a:r>
              <a:rPr spc="-30" dirty="0"/>
              <a:t> </a:t>
            </a:r>
            <a:r>
              <a:rPr dirty="0"/>
              <a:t>Julian</a:t>
            </a:r>
            <a:r>
              <a:rPr spc="-25" dirty="0"/>
              <a:t> </a:t>
            </a:r>
            <a:r>
              <a:rPr spc="-10" dirty="0"/>
              <a:t>Marias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50"/>
              </a:lnSpc>
            </a:pPr>
            <a:fld id="{81D60167-4931-47E6-BA6A-407CBD079E47}" type="slidenum">
              <a:rPr spc="-25" dirty="0"/>
              <a:t>‹Nº›</a:t>
            </a:fld>
            <a:endParaRPr spc="-25" dirty="0"/>
          </a:p>
        </p:txBody>
      </p:sp>
    </p:spTree>
    <p:extLst>
      <p:ext uri="{BB962C8B-B14F-4D97-AF65-F5344CB8AC3E}">
        <p14:creationId xmlns:p14="http://schemas.microsoft.com/office/powerpoint/2010/main" val="908237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4A498D-AD7A-44D2-A52C-5ED1A030F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87A719-7D80-40C5-9CCE-FB5797F94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C065A8-6BD7-4BA5-BD96-B27A9CEF2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12661-E897-489D-9B6D-2C19BC718DDA}" type="datetimeFigureOut">
              <a:rPr lang="es-ES" smtClean="0"/>
              <a:t>25/01/2023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0611EC-5D6A-4C1C-A49D-F71E5D200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2CF0C9-E998-4E54-85E9-32F6FA069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8179D-0C81-474F-A61D-5239FDA9BF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593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7FBAD0-74D6-4B37-9782-495C5254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59DCFD-C549-438E-9E35-9BCC3768B3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03D8724-B2A7-462C-918B-E04938551B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589E34-1DD8-43C2-809B-BABCEA235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12661-E897-489D-9B6D-2C19BC718DDA}" type="datetimeFigureOut">
              <a:rPr lang="es-ES" smtClean="0"/>
              <a:t>25/01/2023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42E6979-F48B-4852-B614-0A79D6F6B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274C3E-1EDF-4480-9A69-45A8FAB00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8179D-0C81-474F-A61D-5239FDA9BF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5092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53386B-7D98-4D82-A572-2BBF0D2CC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E65F669-1F05-4B73-838D-3D8D907C2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F223BE0-7256-4AD8-9A78-E04FB78202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C81C654-7178-45FB-83CE-62C53C55C1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7D0F07C-16B3-4060-B869-70813B40C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77DF367-DC4D-4809-8734-E79BF4CFB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12661-E897-489D-9B6D-2C19BC718DDA}" type="datetimeFigureOut">
              <a:rPr lang="es-ES" smtClean="0"/>
              <a:t>25/01/2023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0AA024E-2229-4F06-8E38-2D859174F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DD2FC87-C7B9-41E4-A9F9-BF2F74909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8179D-0C81-474F-A61D-5239FDA9BF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60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8EC59D-6979-455B-A4D4-0E3C61ED4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B2B27DB-37A4-435E-ACDF-EF3205FCB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12661-E897-489D-9B6D-2C19BC718DDA}" type="datetimeFigureOut">
              <a:rPr lang="es-ES" smtClean="0"/>
              <a:t>25/01/2023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8A6FDB6-14EC-40CF-A4FB-1728B50F4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19DBDA1-E546-4E7B-8387-934E01F31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8179D-0C81-474F-A61D-5239FDA9BF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054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CBE1D1D-A68A-4042-8548-40FFB7A95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12661-E897-489D-9B6D-2C19BC718DDA}" type="datetimeFigureOut">
              <a:rPr lang="es-ES" smtClean="0"/>
              <a:t>25/01/2023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3A381A2-EF22-40D5-A866-6571ECA2A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A856C15-1EA2-4DFA-ADA7-7AD2FBD50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8179D-0C81-474F-A61D-5239FDA9BF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518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E8657C-BC69-47A5-8470-0086A4054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4D776C-3AF8-45E7-9F75-CE6614667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729AC45-4BCE-4B1B-94C9-A564C96D6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B9CC68-D537-4417-84F3-C23DF65BA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12661-E897-489D-9B6D-2C19BC718DDA}" type="datetimeFigureOut">
              <a:rPr lang="es-ES" smtClean="0"/>
              <a:t>25/01/2023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044DA6-D8BA-4169-94B5-5DD027B48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F4FBEC-E9B4-4CB2-B12A-A43B0BEB9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8179D-0C81-474F-A61D-5239FDA9BF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0902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F57BE6-8B57-4508-9D50-2F40D4D82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1829DAD-DF83-489D-923D-EFCD5C34B6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10C9986-8101-42AF-BCDE-EA4688CE34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3A8F85A-FFE0-48E8-AE67-F8AD93388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12661-E897-489D-9B6D-2C19BC718DDA}" type="datetimeFigureOut">
              <a:rPr lang="es-ES" smtClean="0"/>
              <a:t>25/01/2023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9A8F788-0D11-4542-866E-C9F7BA2C7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22F12D8-B5F1-42BF-95C5-A39F7987B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8179D-0C81-474F-A61D-5239FDA9BF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873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D7F2D5B-9AB2-4EB0-9F02-B021843A9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AFD4AF4-CE1F-4F83-A50D-41DAF6A9B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CCB351-16F7-44E3-A4B1-E9EE6EEE94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12661-E897-489D-9B6D-2C19BC718DDA}" type="datetimeFigureOut">
              <a:rPr lang="es-ES" smtClean="0"/>
              <a:t>25/01/2023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264D8D-6423-44A9-A0B4-77620B4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8B50BC-5A52-4A0C-B339-2CC45B4CA2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8179D-0C81-474F-A61D-5239FDA9BF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0754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>
            <a:extLst>
              <a:ext uri="{FF2B5EF4-FFF2-40B4-BE49-F238E27FC236}">
                <a16:creationId xmlns:a16="http://schemas.microsoft.com/office/drawing/2014/main" id="{3A5A25C2-19B9-42D2-B11F-FD59996B817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1027" name="2 Marcador de texto">
            <a:extLst>
              <a:ext uri="{FF2B5EF4-FFF2-40B4-BE49-F238E27FC236}">
                <a16:creationId xmlns:a16="http://schemas.microsoft.com/office/drawing/2014/main" id="{8D420807-C288-4C86-8B42-49144F400D5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F3CB2D72-EFE4-47D6-B806-8D7774375C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s-ES" altLang="en-US"/>
              <a:t>2º ASIR</a:t>
            </a:r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8D7640E1-C163-4851-8E49-EF11E68F96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s-ES" altLang="en-US"/>
              <a:t>Implantación de Aplicaciones Web</a:t>
            </a:r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23359521-94BB-49CC-87F9-E0413DF31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6275F449-4353-4BC4-BDA7-58CF7D265060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53439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diego.com.es/seguridad-de-sesiones-en-php#PrevenirAtaqueSessionHijacki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531255-5169-49FE-BF27-9AA0427CC0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PHP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9DA181-171B-4482-975A-3D8B7F702F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Sesiones</a:t>
            </a:r>
          </a:p>
        </p:txBody>
      </p:sp>
    </p:spTree>
    <p:extLst>
      <p:ext uri="{BB962C8B-B14F-4D97-AF65-F5344CB8AC3E}">
        <p14:creationId xmlns:p14="http://schemas.microsoft.com/office/powerpoint/2010/main" val="1490873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Título">
            <a:extLst>
              <a:ext uri="{FF2B5EF4-FFF2-40B4-BE49-F238E27FC236}">
                <a16:creationId xmlns:a16="http://schemas.microsoft.com/office/drawing/2014/main" id="{67C83F68-DFCE-464E-A711-536260779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82612"/>
          </a:xfrm>
        </p:spPr>
        <p:txBody>
          <a:bodyPr/>
          <a:lstStyle/>
          <a:p>
            <a:r>
              <a:rPr lang="es-ES" altLang="es-ES" dirty="0"/>
              <a:t>Funciones sobre sesiones</a:t>
            </a:r>
          </a:p>
        </p:txBody>
      </p:sp>
      <p:sp>
        <p:nvSpPr>
          <p:cNvPr id="31747" name="2 Marcador de contenido">
            <a:extLst>
              <a:ext uri="{FF2B5EF4-FFF2-40B4-BE49-F238E27FC236}">
                <a16:creationId xmlns:a16="http://schemas.microsoft.com/office/drawing/2014/main" id="{B917EA9D-C2E2-4528-BA9E-BFEA37529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857251"/>
            <a:ext cx="8229600" cy="5268913"/>
          </a:xfrm>
        </p:spPr>
        <p:txBody>
          <a:bodyPr/>
          <a:lstStyle/>
          <a:p>
            <a:r>
              <a:rPr lang="es-ES" altLang="es-ES" sz="2400" b="1"/>
              <a:t>session_id(): </a:t>
            </a:r>
            <a:r>
              <a:rPr lang="es-ES" altLang="es-ES" sz="2400"/>
              <a:t>obtener o establecer el ID para la sesion actual. Si especifica el ID debe ir antes de sesion_start().</a:t>
            </a:r>
          </a:p>
          <a:p>
            <a:r>
              <a:rPr lang="es-ES" altLang="es-ES" sz="2400" b="1"/>
              <a:t>session_name()</a:t>
            </a:r>
            <a:r>
              <a:rPr lang="es-ES" altLang="es-ES" sz="2400"/>
              <a:t>: lee o cambia el nombre de la sesión actual.</a:t>
            </a:r>
          </a:p>
          <a:p>
            <a:r>
              <a:rPr lang="es-ES" altLang="es-ES" sz="2400"/>
              <a:t>Hay dos métodos para propagar un id de sesión:</a:t>
            </a:r>
          </a:p>
          <a:p>
            <a:pPr lvl="1"/>
            <a:r>
              <a:rPr lang="es-ES" altLang="es-ES" sz="2000"/>
              <a:t>Cookies</a:t>
            </a:r>
          </a:p>
          <a:p>
            <a:pPr lvl="1"/>
            <a:r>
              <a:rPr lang="es-ES" altLang="es-ES" sz="2000"/>
              <a:t>Parámetro de URL</a:t>
            </a:r>
          </a:p>
          <a:p>
            <a:r>
              <a:rPr lang="es-ES" altLang="es-ES" sz="2400"/>
              <a:t>Las cookies son óptimas, pero no están siempre disponibles, se proporciona una manera alternativa. El segundo método embebe el id de sesión directamente en las URL.</a:t>
            </a:r>
          </a:p>
          <a:p>
            <a:r>
              <a:rPr lang="es-ES" altLang="es-ES" sz="2400"/>
              <a:t>Se puede usar la </a:t>
            </a:r>
            <a:r>
              <a:rPr lang="es-ES" altLang="es-ES" sz="2400" b="1"/>
              <a:t>constante SID</a:t>
            </a:r>
            <a:r>
              <a:rPr lang="es-ES" altLang="es-ES" sz="2400"/>
              <a:t>, que está definida si la sesión se inició. </a:t>
            </a:r>
          </a:p>
          <a:p>
            <a:pPr lvl="1"/>
            <a:r>
              <a:rPr lang="es-ES" altLang="es-ES" sz="2000"/>
              <a:t>Si el cliente no envía una cookie de sesión apropiada, tiene la forma </a:t>
            </a:r>
            <a:r>
              <a:rPr lang="es-ES" altLang="es-ES" sz="2000" i="1"/>
              <a:t>session_name=session_id</a:t>
            </a:r>
            <a:r>
              <a:rPr lang="es-ES" altLang="es-ES" sz="2000"/>
              <a:t>. De otro modo se desarrolla en una cadena vacía. Así, se puede embeberla incondicionalmente dentro de las URL.</a:t>
            </a:r>
          </a:p>
          <a:p>
            <a:endParaRPr lang="es-ES" altLang="es-ES" sz="2400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22CCB04A-4406-4659-B29B-0F33637E497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altLang="en-US">
                <a:solidFill>
                  <a:prstClr val="black">
                    <a:tint val="75000"/>
                  </a:prstClr>
                </a:solidFill>
              </a:rPr>
              <a:t>2º ASIR</a:t>
            </a:r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14D99406-1F04-4F79-A1FC-5211BE68F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altLang="en-US">
                <a:solidFill>
                  <a:prstClr val="black">
                    <a:tint val="75000"/>
                  </a:prstClr>
                </a:solidFill>
              </a:rPr>
              <a:t>Implantación de Aplicaciones Web</a:t>
            </a:r>
          </a:p>
        </p:txBody>
      </p:sp>
      <p:sp>
        <p:nvSpPr>
          <p:cNvPr id="31750" name="5 Marcador de número de diapositiva">
            <a:extLst>
              <a:ext uri="{FF2B5EF4-FFF2-40B4-BE49-F238E27FC236}">
                <a16:creationId xmlns:a16="http://schemas.microsoft.com/office/drawing/2014/main" id="{3DA769FD-79E2-4492-9D99-86B0D5D67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4D99DF62-419F-4E0A-BA6C-F087FCFA2BD4}" type="slidenum">
              <a:rPr lang="es-ES" altLang="en-US" sz="12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10</a:t>
            </a:fld>
            <a:endParaRPr lang="es-ES" altLang="en-US" sz="1200">
              <a:solidFill>
                <a:srgbClr val="8989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ulo 1">
            <a:extLst>
              <a:ext uri="{FF2B5EF4-FFF2-40B4-BE49-F238E27FC236}">
                <a16:creationId xmlns:a16="http://schemas.microsoft.com/office/drawing/2014/main" id="{854A58B4-F1EB-4F7E-95F2-729CC9A7A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/>
              <a:t>Ejemplo uso SID</a:t>
            </a:r>
          </a:p>
        </p:txBody>
      </p:sp>
      <p:sp>
        <p:nvSpPr>
          <p:cNvPr id="32771" name="Marcador de contenido 2">
            <a:extLst>
              <a:ext uri="{FF2B5EF4-FFF2-40B4-BE49-F238E27FC236}">
                <a16:creationId xmlns:a16="http://schemas.microsoft.com/office/drawing/2014/main" id="{7D6A830A-F386-4A73-9AC4-83832128E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7863" y="1598613"/>
            <a:ext cx="8229600" cy="4525962"/>
          </a:xfrm>
        </p:spPr>
        <p:txBody>
          <a:bodyPr/>
          <a:lstStyle/>
          <a:p>
            <a:r>
              <a:rPr lang="es-ES" altLang="es-ES"/>
              <a:t>Uso de SID:</a:t>
            </a:r>
          </a:p>
          <a:p>
            <a:pPr lvl="1"/>
            <a:r>
              <a:rPr lang="es-ES" altLang="es-ES"/>
              <a:t>echo '&lt;br /&gt;&lt;a href="pagina2.php?' . </a:t>
            </a:r>
            <a:r>
              <a:rPr lang="es-ES" altLang="es-ES" b="1"/>
              <a:t>SID</a:t>
            </a:r>
            <a:r>
              <a:rPr lang="es-ES" altLang="es-ES"/>
              <a:t> . '"&gt;página 2&lt;/a&gt;';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A8FF6B-033D-4BDF-908F-4C5BE65F53B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altLang="en-US">
                <a:solidFill>
                  <a:prstClr val="black">
                    <a:tint val="75000"/>
                  </a:prstClr>
                </a:solidFill>
              </a:rPr>
              <a:t>2º ASIR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41FFD1-D2B8-48C6-B3A6-9F66E3567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altLang="en-US">
                <a:solidFill>
                  <a:prstClr val="black">
                    <a:tint val="75000"/>
                  </a:prstClr>
                </a:solidFill>
              </a:rPr>
              <a:t>Implantación de Aplicaciones Web</a:t>
            </a:r>
          </a:p>
        </p:txBody>
      </p:sp>
      <p:sp>
        <p:nvSpPr>
          <p:cNvPr id="32774" name="Marcador de número de diapositiva 5">
            <a:extLst>
              <a:ext uri="{FF2B5EF4-FFF2-40B4-BE49-F238E27FC236}">
                <a16:creationId xmlns:a16="http://schemas.microsoft.com/office/drawing/2014/main" id="{5B0F44CE-ABB9-4CA7-A96D-D24CB39DC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A9CF39DC-AE08-4FCB-B658-0BE5F4BBB38F}" type="slidenum">
              <a:rPr lang="es-ES" altLang="en-US" sz="12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11</a:t>
            </a:fld>
            <a:endParaRPr lang="es-ES" altLang="en-US" sz="1200">
              <a:solidFill>
                <a:srgbClr val="8989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Título">
            <a:extLst>
              <a:ext uri="{FF2B5EF4-FFF2-40B4-BE49-F238E27FC236}">
                <a16:creationId xmlns:a16="http://schemas.microsoft.com/office/drawing/2014/main" id="{BD2690A0-6EED-4920-90D3-4B2AF9906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511175"/>
          </a:xfrm>
        </p:spPr>
        <p:txBody>
          <a:bodyPr/>
          <a:lstStyle/>
          <a:p>
            <a:r>
              <a:rPr lang="es-ES" altLang="es-ES" dirty="0"/>
              <a:t>Ejemplo de sesiones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4580B96F-4CAD-4D9C-982E-FB55A32FC25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altLang="en-US">
                <a:solidFill>
                  <a:prstClr val="black">
                    <a:tint val="75000"/>
                  </a:prstClr>
                </a:solidFill>
              </a:rPr>
              <a:t>2º ASIR</a:t>
            </a:r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11146B26-9EC1-4EDA-A95F-8D20B066F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altLang="en-US">
                <a:solidFill>
                  <a:prstClr val="black">
                    <a:tint val="75000"/>
                  </a:prstClr>
                </a:solidFill>
              </a:rPr>
              <a:t>Implantación de Aplicaciones Web</a:t>
            </a:r>
          </a:p>
        </p:txBody>
      </p:sp>
      <p:sp>
        <p:nvSpPr>
          <p:cNvPr id="33797" name="5 Marcador de número de diapositiva">
            <a:extLst>
              <a:ext uri="{FF2B5EF4-FFF2-40B4-BE49-F238E27FC236}">
                <a16:creationId xmlns:a16="http://schemas.microsoft.com/office/drawing/2014/main" id="{6AFFE46F-4301-4B74-8164-94D948556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1BB54F32-3F2A-4BD6-BB8F-0CF64C91BF15}" type="slidenum">
              <a:rPr lang="es-ES" altLang="en-US" sz="12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12</a:t>
            </a:fld>
            <a:endParaRPr lang="es-ES" altLang="en-US" sz="1200">
              <a:solidFill>
                <a:srgbClr val="8989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3798" name="Picture 2">
            <a:extLst>
              <a:ext uri="{FF2B5EF4-FFF2-40B4-BE49-F238E27FC236}">
                <a16:creationId xmlns:a16="http://schemas.microsoft.com/office/drawing/2014/main" id="{1C91DC9A-E58A-466A-B1B5-88A7B7D4CDF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52688" y="928688"/>
            <a:ext cx="5643562" cy="5283200"/>
          </a:xfr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7825" y="365822"/>
            <a:ext cx="11333206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dirty="0" err="1">
                <a:latin typeface="Calibri"/>
                <a:cs typeface="Calibri"/>
              </a:rPr>
              <a:t>Seguridad</a:t>
            </a:r>
            <a:r>
              <a:rPr sz="4000" b="1" spc="-35" dirty="0">
                <a:latin typeface="Calibri"/>
                <a:cs typeface="Calibri"/>
              </a:rPr>
              <a:t> </a:t>
            </a:r>
            <a:r>
              <a:rPr sz="4000" b="1" dirty="0">
                <a:latin typeface="Calibri"/>
                <a:cs typeface="Calibri"/>
              </a:rPr>
              <a:t>en</a:t>
            </a:r>
            <a:r>
              <a:rPr sz="4000" b="1" spc="-30" dirty="0">
                <a:latin typeface="Calibri"/>
                <a:cs typeface="Calibri"/>
              </a:rPr>
              <a:t> </a:t>
            </a:r>
            <a:r>
              <a:rPr sz="4000" b="1" dirty="0">
                <a:latin typeface="Calibri"/>
                <a:cs typeface="Calibri"/>
              </a:rPr>
              <a:t>las</a:t>
            </a:r>
            <a:r>
              <a:rPr sz="4000" b="1" spc="-35" dirty="0">
                <a:latin typeface="Calibri"/>
                <a:cs typeface="Calibri"/>
              </a:rPr>
              <a:t> </a:t>
            </a:r>
            <a:r>
              <a:rPr sz="4000" b="1" spc="-10" dirty="0" err="1">
                <a:latin typeface="Calibri"/>
                <a:cs typeface="Calibri"/>
              </a:rPr>
              <a:t>sesiones</a:t>
            </a:r>
            <a:r>
              <a:rPr lang="es-ES" sz="4000" b="1" spc="-10" dirty="0">
                <a:latin typeface="Calibri"/>
                <a:cs typeface="Calibri"/>
              </a:rPr>
              <a:t>: Tiempo máximo de sesión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3142912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738505" marR="117475">
              <a:lnSpc>
                <a:spcPts val="2850"/>
              </a:lnSpc>
              <a:spcBef>
                <a:spcPts val="220"/>
              </a:spcBef>
            </a:pPr>
            <a:r>
              <a:rPr b="1" dirty="0">
                <a:latin typeface="Arial"/>
                <a:cs typeface="Arial"/>
              </a:rPr>
              <a:t>Sessión Time-Outs</a:t>
            </a:r>
            <a:r>
              <a:rPr dirty="0"/>
              <a:t>. Establecer un tiempo de vida a las sesiones es algo</a:t>
            </a:r>
            <a:r>
              <a:rPr lang="es-ES" dirty="0"/>
              <a:t> </a:t>
            </a:r>
            <a:r>
              <a:rPr dirty="0" err="1"/>
              <a:t>importante</a:t>
            </a:r>
            <a:r>
              <a:rPr dirty="0"/>
              <a:t> para lidiar con las sesiones de usuarios en aplicaciones. </a:t>
            </a:r>
            <a:endParaRPr lang="es-ES" dirty="0"/>
          </a:p>
          <a:p>
            <a:pPr marL="738505" marR="117475">
              <a:lnSpc>
                <a:spcPts val="2850"/>
              </a:lnSpc>
              <a:spcBef>
                <a:spcPts val="220"/>
              </a:spcBef>
            </a:pPr>
            <a:r>
              <a:rPr dirty="0"/>
              <a:t>Si un </a:t>
            </a:r>
            <a:r>
              <a:rPr dirty="0" err="1"/>
              <a:t>usuario</a:t>
            </a:r>
            <a:r>
              <a:rPr lang="es-ES" dirty="0"/>
              <a:t> </a:t>
            </a:r>
            <a:r>
              <a:rPr dirty="0" err="1"/>
              <a:t>inicia</a:t>
            </a:r>
            <a:r>
              <a:rPr dirty="0"/>
              <a:t> sesión en un lugar y se olvida de cerrarla, otros pueden continuar con </a:t>
            </a:r>
            <a:r>
              <a:rPr lang="es-ES" dirty="0"/>
              <a:t>dicha sesión</a:t>
            </a:r>
            <a:r>
              <a:rPr dirty="0"/>
              <a:t>, por eso es mejor establecer un tiempo máximo de </a:t>
            </a:r>
            <a:r>
              <a:rPr dirty="0" err="1"/>
              <a:t>sesión</a:t>
            </a:r>
            <a:endParaRPr lang="es-ES" dirty="0"/>
          </a:p>
          <a:p>
            <a:pPr marL="1138555" marR="117475" lvl="1">
              <a:lnSpc>
                <a:spcPts val="2850"/>
              </a:lnSpc>
              <a:spcBef>
                <a:spcPts val="220"/>
              </a:spcBef>
            </a:pPr>
            <a:r>
              <a:rPr dirty="0"/>
              <a:t>es una forma temporal de almacenar datos, </a:t>
            </a:r>
            <a:r>
              <a:rPr lang="es-ES" dirty="0"/>
              <a:t>por lo tanto </a:t>
            </a:r>
            <a:r>
              <a:rPr dirty="0"/>
              <a:t>es importante limpiarla para </a:t>
            </a:r>
            <a:r>
              <a:rPr dirty="0" err="1"/>
              <a:t>asegurar</a:t>
            </a:r>
            <a:r>
              <a:rPr lang="es-ES" dirty="0"/>
              <a:t> </a:t>
            </a:r>
            <a:r>
              <a:rPr dirty="0"/>
              <a:t>la seguridad: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11634639" y="6663849"/>
            <a:ext cx="217804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50"/>
              </a:lnSpc>
            </a:pPr>
            <a:fld id="{81D60167-4931-47E6-BA6A-407CBD079E47}" type="slidenum">
              <a:rPr lang="es-ES" spc="-25" smtClean="0"/>
              <a:pPr marL="38100">
                <a:lnSpc>
                  <a:spcPts val="1050"/>
                </a:lnSpc>
              </a:pPr>
              <a:t>13</a:t>
            </a:fld>
            <a:endParaRPr spc="-25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ject 4">
            <a:extLst>
              <a:ext uri="{FF2B5EF4-FFF2-40B4-BE49-F238E27FC236}">
                <a16:creationId xmlns:a16="http://schemas.microsoft.com/office/drawing/2014/main" id="{6674C88B-C74D-42D8-AD36-8BD1F5C19FF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0650" y="696850"/>
            <a:ext cx="11950700" cy="5464300"/>
          </a:xfrm>
          <a:prstGeom prst="rect">
            <a:avLst/>
          </a:prstGeom>
          <a:noFill/>
        </p:spPr>
      </p:pic>
      <p:sp>
        <p:nvSpPr>
          <p:cNvPr id="4" name="Marcador de fecha 3" hidden="1">
            <a:extLst>
              <a:ext uri="{FF2B5EF4-FFF2-40B4-BE49-F238E27FC236}">
                <a16:creationId xmlns:a16="http://schemas.microsoft.com/office/drawing/2014/main" id="{1891FA4D-0F20-4EEE-A437-5AC2602A5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s-ES" altLang="en-US"/>
              <a:t>2º ASIR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1A498A-8A24-4D10-8552-4B63DCDDF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s-ES" altLang="en-US"/>
              <a:t>Implantación de Aplicaciones Web</a:t>
            </a:r>
          </a:p>
        </p:txBody>
      </p:sp>
      <p:sp>
        <p:nvSpPr>
          <p:cNvPr id="6" name="Marcador de número de diapositiva 5" hidden="1">
            <a:extLst>
              <a:ext uri="{FF2B5EF4-FFF2-40B4-BE49-F238E27FC236}">
                <a16:creationId xmlns:a16="http://schemas.microsoft.com/office/drawing/2014/main" id="{21F84AEF-4EC7-44A9-9C9D-09BDEC498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F5604100-3AAA-41A4-91BD-A3411270395E}" type="slidenum">
              <a:rPr lang="es-ES" altLang="en-US" smtClean="0"/>
              <a:pPr>
                <a:spcAft>
                  <a:spcPts val="600"/>
                </a:spcAft>
              </a:pPr>
              <a:t>14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385373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11634639" y="6663849"/>
            <a:ext cx="217804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50"/>
              </a:lnSpc>
            </a:pPr>
            <a:fld id="{81D60167-4931-47E6-BA6A-407CBD079E47}" type="slidenum">
              <a:rPr lang="es-ES" spc="-25" smtClean="0"/>
              <a:pPr marL="38100">
                <a:lnSpc>
                  <a:spcPts val="1050"/>
                </a:lnSpc>
              </a:pPr>
              <a:t>15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7825" y="365822"/>
            <a:ext cx="1091738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dirty="0" err="1">
                <a:latin typeface="Calibri"/>
                <a:cs typeface="Calibri"/>
              </a:rPr>
              <a:t>Seguridad</a:t>
            </a:r>
            <a:r>
              <a:rPr sz="4000" b="1" spc="-35" dirty="0">
                <a:latin typeface="Calibri"/>
                <a:cs typeface="Calibri"/>
              </a:rPr>
              <a:t> </a:t>
            </a:r>
            <a:r>
              <a:rPr sz="4000" b="1" dirty="0">
                <a:latin typeface="Calibri"/>
                <a:cs typeface="Calibri"/>
              </a:rPr>
              <a:t>en</a:t>
            </a:r>
            <a:r>
              <a:rPr sz="4000" b="1" spc="-30" dirty="0">
                <a:latin typeface="Calibri"/>
                <a:cs typeface="Calibri"/>
              </a:rPr>
              <a:t> </a:t>
            </a:r>
            <a:r>
              <a:rPr sz="4000" b="1" dirty="0">
                <a:latin typeface="Calibri"/>
                <a:cs typeface="Calibri"/>
              </a:rPr>
              <a:t>las</a:t>
            </a:r>
            <a:r>
              <a:rPr sz="4000" b="1" spc="-35" dirty="0">
                <a:latin typeface="Calibri"/>
                <a:cs typeface="Calibri"/>
              </a:rPr>
              <a:t> </a:t>
            </a:r>
            <a:r>
              <a:rPr sz="4000" b="1" spc="-10" dirty="0" err="1">
                <a:latin typeface="Calibri"/>
                <a:cs typeface="Calibri"/>
              </a:rPr>
              <a:t>sesiones</a:t>
            </a:r>
            <a:r>
              <a:rPr lang="es-ES" sz="4000" b="1" spc="-10" dirty="0">
                <a:latin typeface="Calibri"/>
                <a:cs typeface="Calibri"/>
              </a:rPr>
              <a:t>: destruir sesiones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795" y="1039903"/>
            <a:ext cx="11115040" cy="29855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65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Destruir la sesión</a:t>
            </a:r>
            <a:r>
              <a:rPr sz="2400" dirty="0">
                <a:latin typeface="Arial"/>
                <a:cs typeface="Arial"/>
              </a:rPr>
              <a:t>. Como ya se ha mencionado antes, es importante utilizar</a:t>
            </a:r>
          </a:p>
          <a:p>
            <a:pPr marL="12700">
              <a:lnSpc>
                <a:spcPts val="2865"/>
              </a:lnSpc>
            </a:pPr>
            <a:r>
              <a:rPr lang="es-ES" sz="2400" dirty="0">
                <a:latin typeface="Arial"/>
                <a:cs typeface="Arial"/>
              </a:rPr>
              <a:t>S</a:t>
            </a:r>
            <a:r>
              <a:rPr sz="2400" dirty="0" err="1">
                <a:latin typeface="Arial"/>
                <a:cs typeface="Arial"/>
              </a:rPr>
              <a:t>ession</a:t>
            </a:r>
            <a:r>
              <a:rPr lang="es-ES" sz="2400" dirty="0">
                <a:latin typeface="Arial"/>
                <a:cs typeface="Arial"/>
              </a:rPr>
              <a:t>_</a:t>
            </a:r>
            <a:r>
              <a:rPr sz="2400" i="1" dirty="0">
                <a:latin typeface="Arial"/>
                <a:cs typeface="Arial"/>
              </a:rPr>
              <a:t>destroy() </a:t>
            </a:r>
            <a:r>
              <a:rPr sz="2400" dirty="0">
                <a:latin typeface="Arial"/>
                <a:cs typeface="Arial"/>
              </a:rPr>
              <a:t>cuando ya no se vaya a hacer uso de la sesión.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50" dirty="0">
              <a:latin typeface="Arial"/>
              <a:cs typeface="Arial"/>
            </a:endParaRPr>
          </a:p>
          <a:p>
            <a:pPr marL="12700" marR="5080">
              <a:lnSpc>
                <a:spcPts val="2850"/>
              </a:lnSpc>
            </a:pPr>
            <a:r>
              <a:rPr sz="2400" b="1" dirty="0">
                <a:latin typeface="Arial"/>
                <a:cs typeface="Arial"/>
              </a:rPr>
              <a:t>Utilizar almacenamiento permanente</a:t>
            </a:r>
            <a:r>
              <a:rPr sz="2400" dirty="0">
                <a:latin typeface="Arial"/>
                <a:cs typeface="Arial"/>
              </a:rPr>
              <a:t>. Utilizar una base de datos para
almacenar los datos que se cree que serán persistentes. </a:t>
            </a:r>
            <a:endParaRPr lang="es-ES" sz="2400" dirty="0">
              <a:latin typeface="Arial"/>
              <a:cs typeface="Arial"/>
            </a:endParaRPr>
          </a:p>
          <a:p>
            <a:pPr marL="12700" marR="5080">
              <a:lnSpc>
                <a:spcPts val="2850"/>
              </a:lnSpc>
            </a:pPr>
            <a:r>
              <a:rPr sz="2400" dirty="0" err="1">
                <a:latin typeface="Arial"/>
                <a:cs typeface="Arial"/>
              </a:rPr>
              <a:t>Dejarlos</a:t>
            </a:r>
            <a:r>
              <a:rPr sz="2400" dirty="0">
                <a:latin typeface="Arial"/>
                <a:cs typeface="Arial"/>
              </a:rPr>
              <a:t> en la </a:t>
            </a:r>
            <a:r>
              <a:rPr sz="2400" dirty="0" err="1">
                <a:latin typeface="Arial"/>
                <a:cs typeface="Arial"/>
              </a:rPr>
              <a:t>sesión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lang="es-ES" sz="2400" dirty="0">
                <a:latin typeface="Arial"/>
                <a:cs typeface="Arial"/>
              </a:rPr>
              <a:t>durante demasiado </a:t>
            </a:r>
            <a:r>
              <a:rPr sz="2400" dirty="0" err="1">
                <a:latin typeface="Arial"/>
                <a:cs typeface="Arial"/>
              </a:rPr>
              <a:t>tiempo</a:t>
            </a:r>
            <a:r>
              <a:rPr sz="2400" dirty="0">
                <a:latin typeface="Arial"/>
                <a:cs typeface="Arial"/>
              </a:rPr>
              <a:t> </a:t>
            </a:r>
            <a:r>
              <a:rPr lang="es-ES" sz="2400" dirty="0">
                <a:latin typeface="Arial"/>
                <a:cs typeface="Arial"/>
              </a:rPr>
              <a:t>es un punto para nuevos </a:t>
            </a:r>
            <a:r>
              <a:rPr sz="2400" dirty="0">
                <a:latin typeface="Arial"/>
                <a:cs typeface="Arial"/>
              </a:rPr>
              <a:t> ataques. Depende del </a:t>
            </a:r>
            <a:r>
              <a:rPr sz="2400" dirty="0" err="1">
                <a:latin typeface="Arial"/>
                <a:cs typeface="Arial"/>
              </a:rPr>
              <a:t>desarrollador</a:t>
            </a:r>
            <a:r>
              <a:rPr lang="es-ES" sz="2400" dirty="0">
                <a:latin typeface="Arial"/>
                <a:cs typeface="Arial"/>
              </a:rPr>
              <a:t> </a:t>
            </a:r>
            <a:r>
              <a:rPr sz="2400" dirty="0" err="1">
                <a:latin typeface="Arial"/>
                <a:cs typeface="Arial"/>
              </a:rPr>
              <a:t>decidir</a:t>
            </a:r>
            <a:r>
              <a:rPr sz="2400" dirty="0">
                <a:latin typeface="Arial"/>
                <a:cs typeface="Arial"/>
              </a:rPr>
              <a:t>  que datos </a:t>
            </a:r>
            <a:r>
              <a:rPr sz="2400" dirty="0" err="1">
                <a:latin typeface="Arial"/>
                <a:cs typeface="Arial"/>
              </a:rPr>
              <a:t>serán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dirty="0" err="1">
                <a:latin typeface="Arial"/>
                <a:cs typeface="Arial"/>
              </a:rPr>
              <a:t>almacenados</a:t>
            </a:r>
            <a:r>
              <a:rPr lang="es-ES" sz="2400" dirty="0">
                <a:latin typeface="Arial"/>
                <a:cs typeface="Arial"/>
              </a:rPr>
              <a:t> de forma permanente</a:t>
            </a:r>
            <a:r>
              <a:rPr sz="2400" dirty="0">
                <a:latin typeface="Arial"/>
                <a:cs typeface="Arial"/>
              </a:rPr>
              <a:t> o se mantendrán en $_SESSION.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7825" y="95236"/>
            <a:ext cx="11600180" cy="2938112"/>
          </a:xfrm>
          <a:prstGeom prst="rect">
            <a:avLst/>
          </a:prstGeom>
        </p:spPr>
        <p:txBody>
          <a:bodyPr vert="horz" wrap="square" lIns="0" tIns="1257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sz="4000" b="1" dirty="0" err="1">
                <a:latin typeface="Calibri"/>
                <a:cs typeface="Calibri"/>
              </a:rPr>
              <a:t>Seguridad</a:t>
            </a:r>
            <a:r>
              <a:rPr sz="4000" b="1" spc="-35" dirty="0">
                <a:latin typeface="Calibri"/>
                <a:cs typeface="Calibri"/>
              </a:rPr>
              <a:t> </a:t>
            </a:r>
            <a:r>
              <a:rPr sz="4000" b="1" dirty="0">
                <a:latin typeface="Calibri"/>
                <a:cs typeface="Calibri"/>
              </a:rPr>
              <a:t>en</a:t>
            </a:r>
            <a:r>
              <a:rPr sz="4000" b="1" spc="-30" dirty="0">
                <a:latin typeface="Calibri"/>
                <a:cs typeface="Calibri"/>
              </a:rPr>
              <a:t> </a:t>
            </a:r>
            <a:r>
              <a:rPr sz="4000" b="1" dirty="0">
                <a:latin typeface="Calibri"/>
                <a:cs typeface="Calibri"/>
              </a:rPr>
              <a:t>las</a:t>
            </a:r>
            <a:r>
              <a:rPr sz="4000" b="1" spc="-35" dirty="0">
                <a:latin typeface="Calibri"/>
                <a:cs typeface="Calibri"/>
              </a:rPr>
              <a:t> </a:t>
            </a:r>
            <a:r>
              <a:rPr sz="4000" b="1" spc="-10" dirty="0" err="1">
                <a:latin typeface="Calibri"/>
                <a:cs typeface="Calibri"/>
              </a:rPr>
              <a:t>sesiones</a:t>
            </a:r>
            <a:r>
              <a:rPr lang="es-ES" sz="4000" b="1" spc="-10" dirty="0">
                <a:latin typeface="Calibri"/>
                <a:cs typeface="Calibri"/>
              </a:rPr>
              <a:t>: identificador de sesión</a:t>
            </a:r>
            <a:endParaRPr sz="4000" dirty="0">
              <a:latin typeface="Calibri"/>
              <a:cs typeface="Calibri"/>
            </a:endParaRPr>
          </a:p>
          <a:p>
            <a:pPr marL="531495" marR="5080">
              <a:lnSpc>
                <a:spcPts val="2850"/>
              </a:lnSpc>
              <a:spcBef>
                <a:spcPts val="650"/>
              </a:spcBef>
            </a:pPr>
            <a:r>
              <a:rPr sz="2400" b="1" dirty="0">
                <a:latin typeface="Arial"/>
                <a:cs typeface="Arial"/>
              </a:rPr>
              <a:t>Regenerar el Session ID</a:t>
            </a:r>
            <a:r>
              <a:rPr sz="2400" dirty="0">
                <a:latin typeface="Arial"/>
                <a:cs typeface="Arial"/>
              </a:rPr>
              <a:t>. La </a:t>
            </a:r>
            <a:r>
              <a:rPr sz="2400" dirty="0" err="1">
                <a:latin typeface="Arial"/>
                <a:cs typeface="Arial"/>
              </a:rPr>
              <a:t>función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dirty="0" err="1">
                <a:latin typeface="Arial"/>
                <a:cs typeface="Arial"/>
              </a:rPr>
              <a:t>session_regenerate</a:t>
            </a:r>
            <a:r>
              <a:rPr sz="2400" i="1" dirty="0" err="1">
                <a:latin typeface="Arial"/>
                <a:cs typeface="Arial"/>
              </a:rPr>
              <a:t>id</a:t>
            </a:r>
            <a:r>
              <a:rPr sz="2400" i="1" dirty="0">
                <a:latin typeface="Arial"/>
                <a:cs typeface="Arial"/>
              </a:rPr>
              <a:t>() </a:t>
            </a:r>
            <a:r>
              <a:rPr sz="2400" dirty="0">
                <a:latin typeface="Arial"/>
                <a:cs typeface="Arial"/>
              </a:rPr>
              <a:t>crea un nuevo ID
único para representar la sesión actual del usuario. Esto se debe realizar cuando
se realizan acciones importantes como logearse o modificar los datos del usuario.
Darle a las sesiones un nuevo ID reduce la </a:t>
            </a:r>
            <a:r>
              <a:rPr sz="2400" dirty="0" err="1">
                <a:latin typeface="Arial"/>
                <a:cs typeface="Arial"/>
              </a:rPr>
              <a:t>probabilidad</a:t>
            </a:r>
            <a:r>
              <a:rPr sz="2400" dirty="0">
                <a:latin typeface="Arial"/>
                <a:cs typeface="Arial"/>
              </a:rPr>
              <a:t> de</a:t>
            </a:r>
            <a:r>
              <a:rPr lang="es-ES" sz="2400" dirty="0">
                <a:latin typeface="Arial"/>
                <a:cs typeface="Arial"/>
              </a:rPr>
              <a:t> ataques</a:t>
            </a:r>
            <a:endParaRPr sz="2400" dirty="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79741" y="3800928"/>
            <a:ext cx="9549352" cy="160927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50"/>
              </a:lnSpc>
            </a:pPr>
            <a:fld id="{81D60167-4931-47E6-BA6A-407CBD079E47}" type="slidenum">
              <a:rPr spc="-25" dirty="0"/>
              <a:t>16</a:t>
            </a:fld>
            <a:endParaRPr spc="-25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E97BB3-F0DE-4132-B2D0-4CF01ECBD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ADC6ADA-C48B-47C1-BEB5-9A840033A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r>
              <a:rPr lang="es-ES" dirty="0">
                <a:hlinkClick r:id="rId2"/>
              </a:rPr>
              <a:t>Mas información sobre seguridad en sesiones PHP</a:t>
            </a:r>
            <a:endParaRPr lang="es-ES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E387CF9-B748-43A2-9EFD-7BFB5C3BE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ES" altLang="en-US"/>
              <a:t>2º ASIR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A4141DE-DFBA-4890-B14E-F3FF66F74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n-US"/>
              <a:t>Implantación de Aplicaciones Web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10731F7-8660-401C-AB36-B8D91157C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B35B-DD42-48F6-822E-C23F6E9B2C46}" type="slidenum">
              <a:rPr lang="es-ES" altLang="en-US" smtClean="0"/>
              <a:pPr/>
              <a:t>17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461859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Título">
            <a:extLst>
              <a:ext uri="{FF2B5EF4-FFF2-40B4-BE49-F238E27FC236}">
                <a16:creationId xmlns:a16="http://schemas.microsoft.com/office/drawing/2014/main" id="{5C2CBC3E-E90A-4F99-969F-A44BA7177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82612"/>
          </a:xfrm>
        </p:spPr>
        <p:txBody>
          <a:bodyPr>
            <a:normAutofit fontScale="90000"/>
          </a:bodyPr>
          <a:lstStyle/>
          <a:p>
            <a:r>
              <a:rPr lang="es-ES" altLang="es-ES" dirty="0"/>
              <a:t>Sesiones</a:t>
            </a:r>
          </a:p>
        </p:txBody>
      </p:sp>
      <p:sp>
        <p:nvSpPr>
          <p:cNvPr id="27651" name="2 Marcador de contenido">
            <a:extLst>
              <a:ext uri="{FF2B5EF4-FFF2-40B4-BE49-F238E27FC236}">
                <a16:creationId xmlns:a16="http://schemas.microsoft.com/office/drawing/2014/main" id="{4FDDF1F3-A317-42C9-9103-E75AAAF58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857251"/>
            <a:ext cx="8229600" cy="5268913"/>
          </a:xfrm>
        </p:spPr>
        <p:txBody>
          <a:bodyPr>
            <a:normAutofit lnSpcReduction="10000"/>
          </a:bodyPr>
          <a:lstStyle/>
          <a:p>
            <a:r>
              <a:rPr lang="es-ES" altLang="es-ES" sz="2400" dirty="0"/>
              <a:t>Conjunto de variables que ofrecen información del seguimiento del cliente , única por cada entidad que accede a la página.</a:t>
            </a:r>
          </a:p>
          <a:p>
            <a:r>
              <a:rPr lang="es-ES" altLang="es-ES" sz="2400" dirty="0"/>
              <a:t>Las sesiones se utilizan como método para conservar ciertos datos a lo largo de los subsiguientes accesos (sin cerrar la sesión).</a:t>
            </a:r>
          </a:p>
          <a:p>
            <a:r>
              <a:rPr lang="es-ES" altLang="es-ES" sz="2400" dirty="0"/>
              <a:t>A diferencia de las cookies, las cuales guardan la información en el cliente, los valores, se guardan en el servidor, de forma inaccesible al cliente, por lo tanto son mas seguras.</a:t>
            </a:r>
          </a:p>
          <a:p>
            <a:r>
              <a:rPr lang="es-ES" altLang="es-ES" sz="2400" dirty="0"/>
              <a:t>En </a:t>
            </a:r>
            <a:r>
              <a:rPr lang="es-ES" altLang="es-ES" sz="2400" dirty="0" err="1"/>
              <a:t>php</a:t>
            </a:r>
            <a:r>
              <a:rPr lang="es-ES" altLang="es-ES" sz="2400" dirty="0"/>
              <a:t> las sesiones son ficheros de texto guardados en disco, los cuales están en el directorio </a:t>
            </a:r>
            <a:r>
              <a:rPr lang="es-ES_tradnl" altLang="es-ES" sz="2400" dirty="0"/>
              <a:t>indicado en el fichero 'PHP.INI': en el apartado [</a:t>
            </a:r>
            <a:r>
              <a:rPr lang="es-ES_tradnl" altLang="es-ES" sz="2400" dirty="0" err="1"/>
              <a:t>Session</a:t>
            </a:r>
            <a:r>
              <a:rPr lang="es-ES_tradnl" altLang="es-ES" sz="2400" dirty="0"/>
              <a:t>] hay un atributo que es '</a:t>
            </a:r>
            <a:r>
              <a:rPr lang="es-ES_tradnl" altLang="es-ES" sz="2400" dirty="0" err="1"/>
              <a:t>session.save_path</a:t>
            </a:r>
            <a:r>
              <a:rPr lang="es-ES_tradnl" altLang="es-ES" sz="2400" dirty="0"/>
              <a:t>' y que contiene, como valor, el directorio</a:t>
            </a:r>
            <a:br>
              <a:rPr lang="es-ES_tradnl" altLang="es-ES" sz="2400" dirty="0"/>
            </a:br>
            <a:r>
              <a:rPr lang="es-ES_tradnl" altLang="es-ES" sz="2400" dirty="0"/>
              <a:t>utilizado para almacenar los datos de la sesión. Cada sesión tiene un nombre de fichero temporal.</a:t>
            </a:r>
            <a:endParaRPr lang="es-ES" altLang="es-ES" sz="2400" dirty="0"/>
          </a:p>
          <a:p>
            <a:endParaRPr lang="es-ES" altLang="es-ES" sz="2400" dirty="0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40A78892-6B61-451B-A11C-1C3E5D29B05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" altLang="en-US"/>
              <a:t>2º ASIR</a:t>
            </a:r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A1C0DB91-9D0F-4AC4-8F68-74ED4A5BA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n-US"/>
              <a:t>Implantación de Aplicaciones Web</a:t>
            </a:r>
          </a:p>
        </p:txBody>
      </p:sp>
      <p:sp>
        <p:nvSpPr>
          <p:cNvPr id="27654" name="5 Marcador de número de diapositiva">
            <a:extLst>
              <a:ext uri="{FF2B5EF4-FFF2-40B4-BE49-F238E27FC236}">
                <a16:creationId xmlns:a16="http://schemas.microsoft.com/office/drawing/2014/main" id="{5E66B8CB-761D-42D0-BAC6-DE72CE9EF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0DC8698-3A72-41D6-9E30-E252816E1EE4}" type="slidenum">
              <a:rPr lang="es-E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s-E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43F189-A8C9-4C34-A231-5EB9C2CC0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información se guarda en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AF3E34-8ED2-41D8-84E2-933FA44E0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2700" marR="5080">
              <a:lnSpc>
                <a:spcPct val="100400"/>
              </a:lnSpc>
              <a:spcBef>
                <a:spcPts val="85"/>
              </a:spcBef>
            </a:pPr>
            <a:r>
              <a:rPr lang="es-ES" sz="2800" b="1" dirty="0">
                <a:latin typeface="Calibri"/>
                <a:cs typeface="Calibri"/>
              </a:rPr>
              <a:t>$_SESSION:</a:t>
            </a:r>
            <a:r>
              <a:rPr lang="es-ES" sz="2800" b="1" spc="10" dirty="0">
                <a:latin typeface="Calibri"/>
                <a:cs typeface="Calibri"/>
              </a:rPr>
              <a:t> </a:t>
            </a:r>
            <a:r>
              <a:rPr lang="es-ES" sz="2800" b="1" i="1" dirty="0">
                <a:latin typeface="Calibri"/>
                <a:cs typeface="Calibri"/>
              </a:rPr>
              <a:t>array</a:t>
            </a:r>
            <a:r>
              <a:rPr lang="es-ES" sz="2800" b="1" i="1" spc="-20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utilizado</a:t>
            </a:r>
            <a:r>
              <a:rPr lang="es-ES" sz="2800" spc="-30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para</a:t>
            </a:r>
            <a:r>
              <a:rPr lang="es-ES" sz="2800" spc="-3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guardar</a:t>
            </a:r>
            <a:r>
              <a:rPr lang="es-ES" sz="2800" spc="-30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información</a:t>
            </a:r>
            <a:r>
              <a:rPr lang="es-ES" sz="2800" spc="-30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a</a:t>
            </a:r>
            <a:r>
              <a:rPr lang="es-ES" sz="2800" spc="-30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través</a:t>
            </a:r>
            <a:r>
              <a:rPr lang="es-ES" sz="2800" spc="-3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de</a:t>
            </a:r>
            <a:r>
              <a:rPr lang="es-ES" sz="2800" spc="-30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los</a:t>
            </a:r>
            <a:r>
              <a:rPr lang="es-ES" sz="2800" spc="90" dirty="0">
                <a:latin typeface="Calibri"/>
                <a:cs typeface="Calibri"/>
              </a:rPr>
              <a:t> </a:t>
            </a:r>
            <a:r>
              <a:rPr lang="es-ES" sz="2800" dirty="0" err="1">
                <a:latin typeface="Calibri"/>
                <a:cs typeface="Calibri"/>
              </a:rPr>
              <a:t>request</a:t>
            </a:r>
            <a:r>
              <a:rPr lang="es-ES" sz="2800" dirty="0">
                <a:latin typeface="Calibri"/>
                <a:cs typeface="Calibri"/>
              </a:rPr>
              <a:t> que  un</a:t>
            </a:r>
            <a:r>
              <a:rPr lang="es-ES" sz="2800" spc="-20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usuario</a:t>
            </a:r>
            <a:r>
              <a:rPr lang="es-ES" sz="2800" spc="-1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hace</a:t>
            </a:r>
            <a:r>
              <a:rPr lang="es-ES" sz="2800" spc="-20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durante</a:t>
            </a:r>
            <a:r>
              <a:rPr lang="es-ES" sz="2800" spc="-1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su</a:t>
            </a:r>
            <a:r>
              <a:rPr lang="es-ES" sz="2800" spc="-20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visita</a:t>
            </a:r>
            <a:r>
              <a:rPr lang="es-ES" sz="2800" spc="-1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a</a:t>
            </a:r>
            <a:r>
              <a:rPr lang="es-ES" sz="2800" spc="-1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un</a:t>
            </a:r>
            <a:r>
              <a:rPr lang="es-ES" sz="2800" spc="-20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sitio</a:t>
            </a:r>
            <a:r>
              <a:rPr lang="es-ES" sz="2800" spc="-1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web</a:t>
            </a:r>
            <a:r>
              <a:rPr lang="es-ES" sz="2800" spc="-20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o</a:t>
            </a:r>
            <a:r>
              <a:rPr lang="es-ES" sz="2800" spc="-1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aplicación.</a:t>
            </a:r>
            <a:r>
              <a:rPr lang="es-ES" sz="2800" spc="-15" dirty="0">
                <a:latin typeface="Calibri"/>
                <a:cs typeface="Calibri"/>
              </a:rPr>
              <a:t> </a:t>
            </a:r>
          </a:p>
          <a:p>
            <a:pPr marL="12700" marR="5080">
              <a:lnSpc>
                <a:spcPct val="100400"/>
              </a:lnSpc>
              <a:spcBef>
                <a:spcPts val="85"/>
              </a:spcBef>
            </a:pPr>
            <a:endParaRPr lang="es-ES" sz="2800" spc="-70" dirty="0">
              <a:latin typeface="Calibri"/>
              <a:cs typeface="Calibri"/>
            </a:endParaRPr>
          </a:p>
          <a:p>
            <a:pPr marL="12700" marR="5080">
              <a:lnSpc>
                <a:spcPct val="100400"/>
              </a:lnSpc>
              <a:spcBef>
                <a:spcPts val="85"/>
              </a:spcBef>
            </a:pPr>
            <a:r>
              <a:rPr lang="es-ES" sz="2800" spc="-70" dirty="0">
                <a:latin typeface="Calibri"/>
                <a:cs typeface="Calibri"/>
              </a:rPr>
              <a:t>La información </a:t>
            </a:r>
            <a:r>
              <a:rPr lang="es-ES" sz="2800" dirty="0">
                <a:latin typeface="Calibri"/>
                <a:cs typeface="Calibri"/>
              </a:rPr>
              <a:t>guardada</a:t>
            </a:r>
            <a:r>
              <a:rPr lang="es-ES" sz="2800" spc="-30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en</a:t>
            </a:r>
            <a:r>
              <a:rPr lang="es-ES" sz="2800" spc="-2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una</a:t>
            </a:r>
            <a:r>
              <a:rPr lang="es-ES" sz="2800" spc="-30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sesión</a:t>
            </a:r>
            <a:r>
              <a:rPr lang="es-ES" sz="2800" spc="-2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puede</a:t>
            </a:r>
            <a:r>
              <a:rPr lang="es-ES" sz="2800" spc="-2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llamarse</a:t>
            </a:r>
            <a:r>
              <a:rPr lang="es-ES" sz="2800" spc="-30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en</a:t>
            </a:r>
            <a:r>
              <a:rPr lang="es-ES" sz="2800" spc="-2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cualquier</a:t>
            </a:r>
            <a:r>
              <a:rPr lang="es-ES" sz="2800" spc="-25" dirty="0">
                <a:latin typeface="Calibri"/>
                <a:cs typeface="Calibri"/>
              </a:rPr>
              <a:t> </a:t>
            </a:r>
            <a:r>
              <a:rPr lang="es-ES" sz="2800" spc="-10" dirty="0">
                <a:latin typeface="Calibri"/>
                <a:cs typeface="Calibri"/>
              </a:rPr>
              <a:t>momento mientras</a:t>
            </a:r>
            <a:r>
              <a:rPr lang="es-ES" sz="2800" spc="200" dirty="0">
                <a:latin typeface="Calibri"/>
                <a:cs typeface="Calibri"/>
              </a:rPr>
              <a:t>  </a:t>
            </a:r>
            <a:r>
              <a:rPr lang="es-ES" sz="2800" dirty="0">
                <a:latin typeface="Calibri"/>
                <a:cs typeface="Calibri"/>
              </a:rPr>
              <a:t>la</a:t>
            </a:r>
            <a:r>
              <a:rPr lang="es-ES" sz="2800" spc="-30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sesión</a:t>
            </a:r>
            <a:r>
              <a:rPr lang="es-ES" sz="2800" spc="-20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esté</a:t>
            </a:r>
            <a:r>
              <a:rPr lang="es-ES" sz="2800" spc="-20" dirty="0">
                <a:latin typeface="Calibri"/>
                <a:cs typeface="Calibri"/>
              </a:rPr>
              <a:t> </a:t>
            </a:r>
            <a:r>
              <a:rPr lang="es-ES" sz="2800" spc="-10" dirty="0">
                <a:latin typeface="Calibri"/>
                <a:cs typeface="Calibri"/>
              </a:rPr>
              <a:t>abierta.</a:t>
            </a:r>
            <a:endParaRPr lang="es-ES" sz="2800" dirty="0">
              <a:latin typeface="Calibri"/>
              <a:cs typeface="Calibri"/>
            </a:endParaRPr>
          </a:p>
          <a:p>
            <a:pPr marL="12700" marR="112395">
              <a:lnSpc>
                <a:spcPct val="100400"/>
              </a:lnSpc>
            </a:pPr>
            <a:r>
              <a:rPr lang="es-ES" sz="2800" dirty="0">
                <a:latin typeface="Calibri"/>
                <a:cs typeface="Calibri"/>
              </a:rPr>
              <a:t>A</a:t>
            </a:r>
            <a:r>
              <a:rPr lang="es-ES" sz="2800" spc="-1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cada</a:t>
            </a:r>
            <a:r>
              <a:rPr lang="es-ES" sz="2800" spc="-1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usuario</a:t>
            </a:r>
            <a:r>
              <a:rPr lang="es-ES" sz="2800" spc="-10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que</a:t>
            </a:r>
            <a:r>
              <a:rPr lang="es-ES" sz="2800" spc="-1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accede</a:t>
            </a:r>
            <a:r>
              <a:rPr lang="es-ES" sz="2800" spc="-1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a</a:t>
            </a:r>
            <a:r>
              <a:rPr lang="es-ES" sz="2800" spc="-10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la</a:t>
            </a:r>
            <a:r>
              <a:rPr lang="es-ES" sz="2800" spc="-1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aplicación</a:t>
            </a:r>
            <a:r>
              <a:rPr lang="es-ES" sz="2800" spc="-1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se</a:t>
            </a:r>
            <a:r>
              <a:rPr lang="es-ES" sz="2800" spc="-10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le</a:t>
            </a:r>
            <a:r>
              <a:rPr lang="es-ES" sz="2800" spc="-1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asigna</a:t>
            </a:r>
            <a:r>
              <a:rPr lang="es-ES" sz="2800" spc="-1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un</a:t>
            </a:r>
            <a:r>
              <a:rPr lang="es-ES" sz="2800" spc="40" dirty="0">
                <a:latin typeface="Calibri"/>
                <a:cs typeface="Calibri"/>
              </a:rPr>
              <a:t> </a:t>
            </a:r>
            <a:r>
              <a:rPr lang="es-ES" sz="2800" b="1" i="1" dirty="0">
                <a:latin typeface="Calibri"/>
                <a:cs typeface="Calibri"/>
              </a:rPr>
              <a:t>Id de sesión </a:t>
            </a:r>
            <a:r>
              <a:rPr lang="es-ES" sz="2800" b="1" dirty="0">
                <a:latin typeface="Calibri"/>
                <a:cs typeface="Calibri"/>
              </a:rPr>
              <a:t>único</a:t>
            </a:r>
            <a:r>
              <a:rPr lang="es-ES" sz="2800" dirty="0">
                <a:latin typeface="Calibri"/>
                <a:cs typeface="Calibri"/>
              </a:rPr>
              <a:t>,</a:t>
            </a:r>
            <a:r>
              <a:rPr lang="es-ES" sz="2800" spc="-10" dirty="0">
                <a:latin typeface="Calibri"/>
                <a:cs typeface="Calibri"/>
              </a:rPr>
              <a:t> </a:t>
            </a:r>
            <a:r>
              <a:rPr lang="es-ES" dirty="0">
                <a:latin typeface="Calibri"/>
                <a:cs typeface="Calibri"/>
              </a:rPr>
              <a:t>que</a:t>
            </a:r>
            <a:r>
              <a:rPr lang="es-ES" sz="2800" dirty="0">
                <a:latin typeface="Calibri"/>
                <a:cs typeface="Calibri"/>
              </a:rPr>
              <a:t> permite</a:t>
            </a:r>
            <a:r>
              <a:rPr lang="es-ES" sz="2800" spc="-2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identificar</a:t>
            </a:r>
            <a:r>
              <a:rPr lang="es-ES" sz="2800" spc="-20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la</a:t>
            </a:r>
            <a:r>
              <a:rPr lang="es-ES" sz="2800" spc="-2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sesión</a:t>
            </a:r>
            <a:r>
              <a:rPr lang="es-ES" sz="2800" spc="-2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y</a:t>
            </a:r>
            <a:r>
              <a:rPr lang="es-ES" sz="2800" spc="-20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que</a:t>
            </a:r>
            <a:r>
              <a:rPr lang="es-ES" sz="2800" spc="-2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esté</a:t>
            </a:r>
            <a:r>
              <a:rPr lang="es-ES" sz="2800" spc="-20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disponible</a:t>
            </a:r>
            <a:r>
              <a:rPr lang="es-ES" sz="2800" spc="-2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para</a:t>
            </a:r>
            <a:r>
              <a:rPr lang="es-ES" sz="2800" spc="-20" dirty="0">
                <a:latin typeface="Calibri"/>
                <a:cs typeface="Calibri"/>
              </a:rPr>
              <a:t> </a:t>
            </a:r>
            <a:r>
              <a:rPr lang="es-ES" sz="2800" spc="-135" dirty="0">
                <a:latin typeface="Calibri"/>
                <a:cs typeface="Calibri"/>
              </a:rPr>
              <a:t>ese usuario </a:t>
            </a:r>
            <a:r>
              <a:rPr lang="es-ES" sz="2800" dirty="0">
                <a:latin typeface="Calibri"/>
                <a:cs typeface="Calibri"/>
              </a:rPr>
              <a:t>en</a:t>
            </a:r>
            <a:r>
              <a:rPr lang="es-ES" sz="2800" spc="-2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concreto.</a:t>
            </a:r>
            <a:r>
              <a:rPr lang="es-ES" sz="2800" spc="-25" dirty="0">
                <a:latin typeface="Calibri"/>
                <a:cs typeface="Calibri"/>
              </a:rPr>
              <a:t> </a:t>
            </a:r>
          </a:p>
          <a:p>
            <a:pPr marL="12700" marR="112395">
              <a:lnSpc>
                <a:spcPct val="100400"/>
              </a:lnSpc>
            </a:pPr>
            <a:r>
              <a:rPr lang="es-ES" sz="2800" dirty="0">
                <a:latin typeface="Calibri"/>
                <a:cs typeface="Calibri"/>
              </a:rPr>
              <a:t>La</a:t>
            </a:r>
            <a:r>
              <a:rPr lang="es-ES" sz="2800" spc="-2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forma</a:t>
            </a:r>
            <a:r>
              <a:rPr lang="es-ES" sz="2800" spc="-2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más</a:t>
            </a:r>
            <a:r>
              <a:rPr lang="es-ES" sz="2800" spc="-2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segura</a:t>
            </a:r>
            <a:r>
              <a:rPr lang="es-ES" sz="2800" spc="-2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de</a:t>
            </a:r>
            <a:r>
              <a:rPr lang="es-ES" sz="2800" spc="-2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manejar</a:t>
            </a:r>
            <a:r>
              <a:rPr lang="es-ES" sz="2800" spc="-2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sesiones</a:t>
            </a:r>
            <a:r>
              <a:rPr lang="es-ES" sz="2800" spc="-20" dirty="0">
                <a:latin typeface="Calibri"/>
                <a:cs typeface="Calibri"/>
              </a:rPr>
              <a:t> </a:t>
            </a:r>
            <a:r>
              <a:rPr lang="es-ES" sz="2800" spc="-10" dirty="0">
                <a:latin typeface="Calibri"/>
                <a:cs typeface="Calibri"/>
              </a:rPr>
              <a:t>es almacenando</a:t>
            </a:r>
            <a:r>
              <a:rPr lang="es-ES" sz="2800" spc="200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en</a:t>
            </a:r>
            <a:r>
              <a:rPr lang="es-ES" sz="2800" spc="-2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el</a:t>
            </a:r>
            <a:r>
              <a:rPr lang="es-ES" sz="2800" spc="-2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cliente</a:t>
            </a:r>
            <a:r>
              <a:rPr lang="es-ES" sz="2800" spc="-2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sólo</a:t>
            </a:r>
            <a:r>
              <a:rPr lang="es-ES" sz="2800" spc="-25" dirty="0">
                <a:latin typeface="Calibri"/>
                <a:cs typeface="Calibri"/>
              </a:rPr>
              <a:t> </a:t>
            </a:r>
            <a:r>
              <a:rPr lang="es-ES" spc="-25" dirty="0">
                <a:latin typeface="Calibri"/>
                <a:cs typeface="Calibri"/>
              </a:rPr>
              <a:t>ID</a:t>
            </a:r>
            <a:r>
              <a:rPr lang="es-ES" sz="2800" dirty="0">
                <a:latin typeface="Calibri"/>
                <a:cs typeface="Calibri"/>
              </a:rPr>
              <a:t> de sesión,</a:t>
            </a:r>
            <a:r>
              <a:rPr lang="es-ES" sz="2800" spc="-30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y</a:t>
            </a:r>
            <a:r>
              <a:rPr lang="es-ES" sz="2800" spc="-2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cualquier</a:t>
            </a:r>
            <a:r>
              <a:rPr lang="es-ES" sz="2800" spc="-2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información</a:t>
            </a:r>
            <a:r>
              <a:rPr lang="es-ES" sz="2800" spc="-25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de</a:t>
            </a:r>
            <a:r>
              <a:rPr lang="es-ES" sz="2800" spc="-20" dirty="0">
                <a:latin typeface="Calibri"/>
                <a:cs typeface="Calibri"/>
              </a:rPr>
              <a:t> </a:t>
            </a:r>
            <a:r>
              <a:rPr lang="es-ES" sz="2800" spc="-10" dirty="0">
                <a:latin typeface="Calibri"/>
                <a:cs typeface="Calibri"/>
              </a:rPr>
              <a:t>la sesión </a:t>
            </a:r>
            <a:r>
              <a:rPr lang="es-ES" sz="2800" dirty="0">
                <a:latin typeface="Calibri"/>
                <a:cs typeface="Calibri"/>
              </a:rPr>
              <a:t>guardarla</a:t>
            </a:r>
            <a:r>
              <a:rPr lang="es-ES" sz="2800" spc="-30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en</a:t>
            </a:r>
            <a:r>
              <a:rPr lang="es-ES" sz="2800" spc="-20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el</a:t>
            </a:r>
            <a:r>
              <a:rPr lang="es-ES" sz="2800" spc="-20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lado</a:t>
            </a:r>
            <a:r>
              <a:rPr lang="es-ES" sz="2800" spc="-20" dirty="0">
                <a:latin typeface="Calibri"/>
                <a:cs typeface="Calibri"/>
              </a:rPr>
              <a:t> </a:t>
            </a:r>
            <a:r>
              <a:rPr lang="es-ES" sz="2800" dirty="0">
                <a:latin typeface="Calibri"/>
                <a:cs typeface="Calibri"/>
              </a:rPr>
              <a:t>del</a:t>
            </a:r>
            <a:r>
              <a:rPr lang="es-ES" sz="2800" spc="-20" dirty="0">
                <a:latin typeface="Calibri"/>
                <a:cs typeface="Calibri"/>
              </a:rPr>
              <a:t> </a:t>
            </a:r>
            <a:r>
              <a:rPr lang="es-ES" sz="2800" spc="-10" dirty="0">
                <a:latin typeface="Calibri"/>
                <a:cs typeface="Calibri"/>
              </a:rPr>
              <a:t>servidor.</a:t>
            </a:r>
            <a:endParaRPr lang="es-ES" sz="2800" dirty="0">
              <a:latin typeface="Calibri"/>
              <a:cs typeface="Calibri"/>
            </a:endParaRP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82416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Título">
            <a:extLst>
              <a:ext uri="{FF2B5EF4-FFF2-40B4-BE49-F238E27FC236}">
                <a16:creationId xmlns:a16="http://schemas.microsoft.com/office/drawing/2014/main" id="{023D8618-1212-4928-9A7A-159522ED1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936" y="274639"/>
            <a:ext cx="8229600" cy="582612"/>
          </a:xfrm>
        </p:spPr>
        <p:txBody>
          <a:bodyPr/>
          <a:lstStyle/>
          <a:p>
            <a:r>
              <a:rPr lang="es-ES" altLang="es-ES" dirty="0"/>
              <a:t>Iniciar una sesión</a:t>
            </a:r>
          </a:p>
        </p:txBody>
      </p:sp>
      <p:sp>
        <p:nvSpPr>
          <p:cNvPr id="29699" name="2 Marcador de contenido">
            <a:extLst>
              <a:ext uri="{FF2B5EF4-FFF2-40B4-BE49-F238E27FC236}">
                <a16:creationId xmlns:a16="http://schemas.microsoft.com/office/drawing/2014/main" id="{3E04473A-746A-4F66-BEF9-9E6C6FE6F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857251"/>
            <a:ext cx="9387840" cy="5268913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s-ES" altLang="es-ES" sz="2400" b="1" dirty="0" err="1"/>
              <a:t>session_start</a:t>
            </a:r>
            <a:r>
              <a:rPr lang="es-ES" altLang="es-ES" sz="2400" b="1" dirty="0"/>
              <a:t>();</a:t>
            </a:r>
            <a:endParaRPr lang="es-ES" altLang="es-ES" sz="2400" dirty="0"/>
          </a:p>
          <a:p>
            <a:r>
              <a:rPr lang="es-ES" altLang="es-ES" sz="2400" dirty="0"/>
              <a:t>Una vez creada tenemos acceso al array de sesión:</a:t>
            </a:r>
          </a:p>
          <a:p>
            <a:pPr lvl="1"/>
            <a:r>
              <a:rPr lang="es-ES" altLang="es-ES" sz="2000" dirty="0"/>
              <a:t>$_SESSION[“Nombre”] = Pedro; </a:t>
            </a:r>
          </a:p>
          <a:p>
            <a:pPr lvl="1"/>
            <a:r>
              <a:rPr lang="es-ES" altLang="es-ES" sz="2000" dirty="0"/>
              <a:t>Creo en $_SESSION la variable Nombre.</a:t>
            </a:r>
          </a:p>
          <a:p>
            <a:pPr marL="0" indent="0">
              <a:buNone/>
            </a:pPr>
            <a:endParaRPr lang="es-ES" altLang="es-ES" sz="2400" dirty="0"/>
          </a:p>
          <a:p>
            <a:pPr marL="0" indent="0">
              <a:buNone/>
            </a:pPr>
            <a:r>
              <a:rPr lang="es-ES" altLang="es-ES" sz="2400" dirty="0"/>
              <a:t>La función </a:t>
            </a:r>
            <a:r>
              <a:rPr lang="es-ES" altLang="es-ES" sz="2400" dirty="0" err="1"/>
              <a:t>sesión_star</a:t>
            </a:r>
            <a:r>
              <a:rPr lang="es-ES" altLang="es-ES" sz="2400" dirty="0"/>
              <a:t>() debe aparecer antes de todo código</a:t>
            </a:r>
          </a:p>
          <a:p>
            <a:endParaRPr lang="es-ES" altLang="es-ES" sz="2400" dirty="0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D48823C2-29F3-4CE8-97F2-30B39623E8A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altLang="en-US">
                <a:solidFill>
                  <a:prstClr val="black">
                    <a:tint val="75000"/>
                  </a:prstClr>
                </a:solidFill>
              </a:rPr>
              <a:t>2º ASIR</a:t>
            </a:r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B93EC69D-26C4-4047-9A3C-5BA1479BD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altLang="en-US">
                <a:solidFill>
                  <a:prstClr val="black">
                    <a:tint val="75000"/>
                  </a:prstClr>
                </a:solidFill>
              </a:rPr>
              <a:t>Implantación de Aplicaciones Web</a:t>
            </a:r>
          </a:p>
        </p:txBody>
      </p:sp>
      <p:sp>
        <p:nvSpPr>
          <p:cNvPr id="29702" name="5 Marcador de número de diapositiva">
            <a:extLst>
              <a:ext uri="{FF2B5EF4-FFF2-40B4-BE49-F238E27FC236}">
                <a16:creationId xmlns:a16="http://schemas.microsoft.com/office/drawing/2014/main" id="{CBEFE19A-05E1-476F-A92A-691809BBC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4BCE1134-0568-40CA-BF89-920BE6C4814B}" type="slidenum">
              <a:rPr lang="es-ES" altLang="en-US" sz="12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4</a:t>
            </a:fld>
            <a:endParaRPr lang="es-ES" altLang="en-US" sz="1200">
              <a:solidFill>
                <a:srgbClr val="8989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9723E0-BA68-4235-90E7-12E4CF3A5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Acceder a una sesión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D9CAB6-0266-4E90-AB5E-6074023D7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sz="3200" dirty="0">
              <a:latin typeface="Arial"/>
              <a:cs typeface="Arial"/>
            </a:endParaRPr>
          </a:p>
          <a:p>
            <a:r>
              <a:rPr lang="es-ES" dirty="0">
                <a:latin typeface="Arial"/>
                <a:cs typeface="Arial"/>
              </a:rPr>
              <a:t>Una vez que se ha creado una sesión, se puede acceder a las variables que se guardan en la sesión.</a:t>
            </a:r>
          </a:p>
          <a:p>
            <a:r>
              <a:rPr lang="es-ES" sz="3200" dirty="0">
                <a:latin typeface="Arial"/>
                <a:cs typeface="Arial"/>
              </a:rPr>
              <a:t>En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dirty="0">
                <a:latin typeface="Arial"/>
                <a:cs typeface="Arial"/>
              </a:rPr>
              <a:t>otro</a:t>
            </a:r>
            <a:r>
              <a:rPr lang="es-ES" sz="3200" spc="-20" dirty="0">
                <a:latin typeface="Arial"/>
                <a:cs typeface="Arial"/>
              </a:rPr>
              <a:t> </a:t>
            </a:r>
            <a:r>
              <a:rPr lang="es-ES" sz="3200" dirty="0">
                <a:latin typeface="Arial"/>
                <a:cs typeface="Arial"/>
              </a:rPr>
              <a:t>archivo</a:t>
            </a:r>
            <a:r>
              <a:rPr lang="es-ES" sz="3200" spc="-15" dirty="0">
                <a:latin typeface="Arial"/>
                <a:cs typeface="Arial"/>
              </a:rPr>
              <a:t> </a:t>
            </a:r>
            <a:r>
              <a:rPr lang="es-ES" sz="3200" dirty="0" err="1">
                <a:latin typeface="Arial"/>
                <a:cs typeface="Arial"/>
              </a:rPr>
              <a:t>php</a:t>
            </a:r>
            <a:r>
              <a:rPr lang="es-ES" sz="3200" spc="-20" dirty="0">
                <a:latin typeface="Arial"/>
                <a:cs typeface="Arial"/>
              </a:rPr>
              <a:t> </a:t>
            </a:r>
            <a:r>
              <a:rPr lang="es-ES" sz="3200" dirty="0">
                <a:latin typeface="Arial"/>
                <a:cs typeface="Arial"/>
              </a:rPr>
              <a:t>que</a:t>
            </a:r>
            <a:r>
              <a:rPr lang="es-ES" sz="3200" spc="-15" dirty="0">
                <a:latin typeface="Arial"/>
                <a:cs typeface="Arial"/>
              </a:rPr>
              <a:t> </a:t>
            </a:r>
            <a:r>
              <a:rPr lang="es-ES" sz="3200" dirty="0">
                <a:latin typeface="Arial"/>
                <a:cs typeface="Arial"/>
              </a:rPr>
              <a:t>queramos</a:t>
            </a:r>
            <a:r>
              <a:rPr lang="es-ES" sz="3200" spc="-20" dirty="0">
                <a:latin typeface="Arial"/>
                <a:cs typeface="Arial"/>
              </a:rPr>
              <a:t> </a:t>
            </a:r>
            <a:r>
              <a:rPr lang="es-ES" sz="3200" dirty="0">
                <a:latin typeface="Arial"/>
                <a:cs typeface="Arial"/>
              </a:rPr>
              <a:t>mantener</a:t>
            </a:r>
            <a:r>
              <a:rPr lang="es-ES" sz="3200" spc="-15" dirty="0">
                <a:latin typeface="Arial"/>
                <a:cs typeface="Arial"/>
              </a:rPr>
              <a:t> </a:t>
            </a:r>
            <a:r>
              <a:rPr lang="es-ES" sz="3200" dirty="0">
                <a:latin typeface="Arial"/>
                <a:cs typeface="Arial"/>
              </a:rPr>
              <a:t>/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dirty="0">
                <a:latin typeface="Arial"/>
                <a:cs typeface="Arial"/>
              </a:rPr>
              <a:t>acceder</a:t>
            </a:r>
            <a:r>
              <a:rPr lang="es-ES" sz="3200" spc="-15" dirty="0">
                <a:latin typeface="Arial"/>
                <a:cs typeface="Arial"/>
              </a:rPr>
              <a:t> </a:t>
            </a:r>
            <a:r>
              <a:rPr lang="es-ES" sz="3200" dirty="0">
                <a:latin typeface="Arial"/>
                <a:cs typeface="Arial"/>
              </a:rPr>
              <a:t>la</a:t>
            </a:r>
            <a:r>
              <a:rPr lang="es-ES" sz="3200" spc="-20" dirty="0">
                <a:latin typeface="Arial"/>
                <a:cs typeface="Arial"/>
              </a:rPr>
              <a:t> </a:t>
            </a:r>
            <a:r>
              <a:rPr lang="es-ES" sz="3200" dirty="0" err="1">
                <a:latin typeface="Arial"/>
                <a:cs typeface="Arial"/>
              </a:rPr>
              <a:t>session</a:t>
            </a:r>
            <a:r>
              <a:rPr lang="es-ES" sz="3200" dirty="0">
                <a:latin typeface="Arial"/>
                <a:cs typeface="Arial"/>
              </a:rPr>
              <a:t>,</a:t>
            </a:r>
            <a:r>
              <a:rPr lang="es-ES" sz="3200" spc="-15" dirty="0">
                <a:latin typeface="Arial"/>
                <a:cs typeface="Arial"/>
              </a:rPr>
              <a:t> </a:t>
            </a:r>
            <a:r>
              <a:rPr lang="es-ES" sz="3200" spc="-10" dirty="0">
                <a:latin typeface="Arial"/>
                <a:cs typeface="Arial"/>
              </a:rPr>
              <a:t>debemos </a:t>
            </a:r>
            <a:r>
              <a:rPr lang="es-ES" spc="-980" dirty="0">
                <a:latin typeface="Arial"/>
                <a:cs typeface="Arial"/>
              </a:rPr>
              <a:t> </a:t>
            </a:r>
            <a:r>
              <a:rPr lang="es-ES" sz="3200" dirty="0">
                <a:latin typeface="Arial"/>
                <a:cs typeface="Arial"/>
              </a:rPr>
              <a:t>llamar a </a:t>
            </a:r>
            <a:r>
              <a:rPr lang="es-ES" sz="3200" dirty="0" err="1">
                <a:latin typeface="Arial"/>
                <a:cs typeface="Arial"/>
              </a:rPr>
              <a:t>session_start</a:t>
            </a:r>
            <a:r>
              <a:rPr lang="es-ES" sz="3200" dirty="0">
                <a:latin typeface="Arial"/>
                <a:cs typeface="Arial"/>
              </a:rPr>
              <a:t>(), y podremos acceder a los valores almacenados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47149E-0F17-42DD-823F-D4D352E31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ES" altLang="en-US"/>
              <a:t>2º ASIR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2E1416-BE73-4077-984C-384C48500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n-US"/>
              <a:t>Implantación de Aplicaciones Web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D4BA01-18B6-43D5-8039-E7BDECEE3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4100-3AAA-41A4-91BD-A3411270395E}" type="slidenum">
              <a:rPr lang="es-ES" altLang="en-US" smtClean="0"/>
              <a:pPr/>
              <a:t>5</a:t>
            </a:fld>
            <a:endParaRPr lang="es-ES" altLang="en-US"/>
          </a:p>
        </p:txBody>
      </p:sp>
      <p:pic>
        <p:nvPicPr>
          <p:cNvPr id="7" name="object 3">
            <a:extLst>
              <a:ext uri="{FF2B5EF4-FFF2-40B4-BE49-F238E27FC236}">
                <a16:creationId xmlns:a16="http://schemas.microsoft.com/office/drawing/2014/main" id="{20FBB0AB-972B-4D0D-8154-4BA95748706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86235" y="4847773"/>
            <a:ext cx="7542895" cy="1508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113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7825" y="249525"/>
            <a:ext cx="1883410" cy="1181735"/>
          </a:xfrm>
          <a:prstGeom prst="rect">
            <a:avLst/>
          </a:prstGeom>
        </p:spPr>
        <p:txBody>
          <a:bodyPr vert="horz" wrap="square" lIns="0" tIns="1257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sz="4000" b="1" spc="-10" dirty="0">
                <a:latin typeface="Calibri"/>
                <a:cs typeface="Calibri"/>
              </a:rPr>
              <a:t>Ejemplo</a:t>
            </a:r>
            <a:endParaRPr sz="4000">
              <a:latin typeface="Calibri"/>
              <a:cs typeface="Calibri"/>
            </a:endParaRPr>
          </a:p>
          <a:p>
            <a:pPr marL="531495">
              <a:lnSpc>
                <a:spcPct val="100000"/>
              </a:lnSpc>
              <a:spcBef>
                <a:spcPts val="530"/>
              </a:spcBef>
            </a:pPr>
            <a:r>
              <a:rPr sz="2400" spc="-10" dirty="0">
                <a:latin typeface="Arial"/>
                <a:cs typeface="Arial"/>
              </a:rPr>
              <a:t>Login.php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74734" y="4565648"/>
            <a:ext cx="7542894" cy="150857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896796" y="3911034"/>
            <a:ext cx="32270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Arial"/>
                <a:cs typeface="Arial"/>
              </a:rPr>
              <a:t>Confirmacion_login.php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54319" y="888812"/>
            <a:ext cx="9237680" cy="2802815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4165600" y="6468381"/>
            <a:ext cx="386080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endParaRPr spc="-10" dirty="0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50"/>
              </a:lnSpc>
            </a:pPr>
            <a:fld id="{81D60167-4931-47E6-BA6A-407CBD079E47}" type="slidenum">
              <a:rPr spc="-25" dirty="0"/>
              <a:t>6</a:t>
            </a:fld>
            <a:endParaRPr spc="-2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775075-AD3B-49DA-87AF-7A6244E1B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Finalizar una sesión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5EF560-9FE2-43AC-852D-70827BF04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s-ES" altLang="es-ES" sz="3200" b="1" dirty="0" err="1"/>
              <a:t>session_destroy</a:t>
            </a:r>
            <a:r>
              <a:rPr lang="es-ES" altLang="es-ES" sz="3200" b="1" dirty="0"/>
              <a:t>();</a:t>
            </a:r>
            <a:endParaRPr lang="es-ES" altLang="es-ES" sz="3200" dirty="0"/>
          </a:p>
          <a:p>
            <a:r>
              <a:rPr lang="es-ES" altLang="es-ES" dirty="0"/>
              <a:t>D</a:t>
            </a:r>
            <a:r>
              <a:rPr lang="es-ES" altLang="es-ES" sz="3200" dirty="0"/>
              <a:t>estruimos la sesión del servidor, pero no la cookie que está en el navegador.</a:t>
            </a:r>
            <a:endParaRPr lang="es-ES" altLang="es-ES" dirty="0"/>
          </a:p>
          <a:p>
            <a:r>
              <a:rPr lang="es-ES" altLang="es-ES" sz="3200" dirty="0"/>
              <a:t>Si cierro el navegador, no finaliza la sesión, pero si desaparece la cookie, con lo que el servidor no puede identificar esa sesión, y creará una nueva.</a:t>
            </a:r>
          </a:p>
          <a:p>
            <a:r>
              <a:rPr lang="es-ES" altLang="es-ES" sz="3200" dirty="0"/>
              <a:t>La sesión anterior seguirá existiendo hasta que transcurra un tiempo máximo (dado en php.ini por defecto).</a:t>
            </a:r>
          </a:p>
          <a:p>
            <a:endParaRPr lang="es-ES" altLang="es-ES" sz="3200" dirty="0"/>
          </a:p>
          <a:p>
            <a:endParaRPr lang="es-ES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96CCBA-A599-4ECF-B0C3-402FDD3E7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ES" altLang="en-US"/>
              <a:t>2º ASIR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69EE90-C775-4DB2-A79B-E347043B4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n-US"/>
              <a:t>Implantación de Aplicaciones Web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7114A3-8E6D-4C73-B452-32F72B511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4100-3AAA-41A4-91BD-A3411270395E}" type="slidenum">
              <a:rPr lang="es-ES" altLang="en-US" smtClean="0"/>
              <a:pPr/>
              <a:t>7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905248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7825" y="650112"/>
            <a:ext cx="11202670" cy="742511"/>
          </a:xfrm>
          <a:prstGeom prst="rect">
            <a:avLst/>
          </a:prstGeom>
        </p:spPr>
        <p:txBody>
          <a:bodyPr vert="horz" wrap="square" lIns="0" tIns="1257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sz="4000" b="1" spc="-35" dirty="0">
                <a:latin typeface="Calibri"/>
                <a:cs typeface="Calibri"/>
              </a:rPr>
              <a:t> </a:t>
            </a:r>
            <a:r>
              <a:rPr sz="4000" b="1" dirty="0">
                <a:latin typeface="Calibri"/>
                <a:cs typeface="Calibri"/>
              </a:rPr>
              <a:t>Cerrar</a:t>
            </a:r>
            <a:r>
              <a:rPr sz="4000" b="1" spc="-20" dirty="0">
                <a:latin typeface="Calibri"/>
                <a:cs typeface="Calibri"/>
              </a:rPr>
              <a:t> </a:t>
            </a:r>
            <a:r>
              <a:rPr sz="4000" b="1" dirty="0" err="1">
                <a:latin typeface="Calibri"/>
                <a:cs typeface="Calibri"/>
              </a:rPr>
              <a:t>una</a:t>
            </a:r>
            <a:r>
              <a:rPr sz="4000" b="1" spc="-25" dirty="0">
                <a:latin typeface="Calibri"/>
                <a:cs typeface="Calibri"/>
              </a:rPr>
              <a:t> </a:t>
            </a:r>
            <a:r>
              <a:rPr sz="4000" b="1" spc="-10" dirty="0" err="1">
                <a:latin typeface="Calibri"/>
                <a:cs typeface="Calibri"/>
              </a:rPr>
              <a:t>sesión</a:t>
            </a:r>
            <a:endParaRPr sz="4000" dirty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93714" y="1919215"/>
            <a:ext cx="8032557" cy="486003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Diseño</a:t>
            </a:r>
            <a:r>
              <a:rPr spc="5" dirty="0"/>
              <a:t> </a:t>
            </a:r>
            <a:r>
              <a:rPr dirty="0"/>
              <a:t>de</a:t>
            </a:r>
            <a:r>
              <a:rPr spc="5" dirty="0"/>
              <a:t> </a:t>
            </a:r>
            <a:r>
              <a:rPr spc="-10" dirty="0"/>
              <a:t>Aplicaciones</a:t>
            </a:r>
            <a:r>
              <a:rPr spc="10" dirty="0"/>
              <a:t> </a:t>
            </a:r>
            <a:r>
              <a:rPr spc="-10" dirty="0"/>
              <a:t>Multimedia</a:t>
            </a:r>
          </a:p>
          <a:p>
            <a:pPr marL="12700">
              <a:lnSpc>
                <a:spcPct val="100000"/>
              </a:lnSpc>
            </a:pPr>
            <a:r>
              <a:rPr dirty="0"/>
              <a:t>Eduardo</a:t>
            </a:r>
            <a:r>
              <a:rPr spc="-30" dirty="0"/>
              <a:t> </a:t>
            </a:r>
            <a:r>
              <a:rPr dirty="0"/>
              <a:t>García</a:t>
            </a:r>
            <a:r>
              <a:rPr spc="-30" dirty="0"/>
              <a:t> </a:t>
            </a:r>
            <a:r>
              <a:rPr dirty="0"/>
              <a:t>Repiso.</a:t>
            </a:r>
            <a:r>
              <a:rPr spc="-30" dirty="0"/>
              <a:t> </a:t>
            </a:r>
            <a:r>
              <a:rPr dirty="0"/>
              <a:t>IES</a:t>
            </a:r>
            <a:r>
              <a:rPr spc="-30" dirty="0"/>
              <a:t> </a:t>
            </a:r>
            <a:r>
              <a:rPr dirty="0"/>
              <a:t>Julian</a:t>
            </a:r>
            <a:r>
              <a:rPr spc="-25" dirty="0"/>
              <a:t> </a:t>
            </a:r>
            <a:r>
              <a:rPr spc="-10" dirty="0"/>
              <a:t>Marias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50"/>
              </a:lnSpc>
            </a:pPr>
            <a:fld id="{81D60167-4931-47E6-BA6A-407CBD079E47}" type="slidenum">
              <a:rPr spc="-25" dirty="0"/>
              <a:t>8</a:t>
            </a:fld>
            <a:endParaRPr spc="-25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Título">
            <a:extLst>
              <a:ext uri="{FF2B5EF4-FFF2-40B4-BE49-F238E27FC236}">
                <a16:creationId xmlns:a16="http://schemas.microsoft.com/office/drawing/2014/main" id="{C41805B2-2DDB-4F38-8953-4050E656A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/>
              <a:t>Ejemplo</a:t>
            </a:r>
          </a:p>
        </p:txBody>
      </p:sp>
      <p:sp>
        <p:nvSpPr>
          <p:cNvPr id="30723" name="2 Marcador de contenido">
            <a:extLst>
              <a:ext uri="{FF2B5EF4-FFF2-40B4-BE49-F238E27FC236}">
                <a16:creationId xmlns:a16="http://schemas.microsoft.com/office/drawing/2014/main" id="{2FFF7C8E-C7ED-4E59-8933-EE47DFFBE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143001"/>
            <a:ext cx="8229600" cy="4983163"/>
          </a:xfrm>
        </p:spPr>
        <p:txBody>
          <a:bodyPr/>
          <a:lstStyle/>
          <a:p>
            <a:r>
              <a:rPr lang="es-ES" altLang="es-ES" sz="2000">
                <a:latin typeface="Lucida Sans Unicode" panose="020B0602030504020204" pitchFamily="34" charset="0"/>
                <a:cs typeface="Lucida Sans Unicode" panose="020B0602030504020204" pitchFamily="34" charset="0"/>
              </a:rPr>
              <a:t>&lt;?php session_start(); </a:t>
            </a:r>
            <a:br>
              <a:rPr lang="es-ES" altLang="es-ES" sz="2000">
                <a:latin typeface="Lucida Sans Unicode" panose="020B0602030504020204" pitchFamily="34" charset="0"/>
                <a:cs typeface="Lucida Sans Unicode" panose="020B0602030504020204" pitchFamily="34" charset="0"/>
              </a:rPr>
            </a:br>
            <a:r>
              <a:rPr lang="es-ES" altLang="es-ES" sz="2000">
                <a:latin typeface="Lucida Sans Unicode" panose="020B0602030504020204" pitchFamily="34" charset="0"/>
                <a:cs typeface="Lucida Sans Unicode" panose="020B0602030504020204" pitchFamily="34" charset="0"/>
              </a:rPr>
              <a:t>if (!isset($_SESSION["cuenta_paginas"])){ </a:t>
            </a:r>
            <a:br>
              <a:rPr lang="es-ES" altLang="es-ES" sz="2000">
                <a:latin typeface="Lucida Sans Unicode" panose="020B0602030504020204" pitchFamily="34" charset="0"/>
                <a:cs typeface="Lucida Sans Unicode" panose="020B0602030504020204" pitchFamily="34" charset="0"/>
              </a:rPr>
            </a:br>
            <a:r>
              <a:rPr lang="es-ES" altLang="es-ES" sz="2000">
                <a:latin typeface="Lucida Sans Unicode" panose="020B0602030504020204" pitchFamily="34" charset="0"/>
                <a:cs typeface="Lucida Sans Unicode" panose="020B0602030504020204" pitchFamily="34" charset="0"/>
              </a:rPr>
              <a:t>    $_SESSION["cuenta_paginas"] = 1; </a:t>
            </a:r>
            <a:br>
              <a:rPr lang="es-ES" altLang="es-ES" sz="2000">
                <a:latin typeface="Lucida Sans Unicode" panose="020B0602030504020204" pitchFamily="34" charset="0"/>
                <a:cs typeface="Lucida Sans Unicode" panose="020B0602030504020204" pitchFamily="34" charset="0"/>
              </a:rPr>
            </a:br>
            <a:r>
              <a:rPr lang="es-ES" altLang="es-ES" sz="2000">
                <a:latin typeface="Lucida Sans Unicode" panose="020B0602030504020204" pitchFamily="34" charset="0"/>
                <a:cs typeface="Lucida Sans Unicode" panose="020B0602030504020204" pitchFamily="34" charset="0"/>
              </a:rPr>
              <a:t>}else{ </a:t>
            </a:r>
            <a:br>
              <a:rPr lang="es-ES" altLang="es-ES" sz="2000">
                <a:latin typeface="Lucida Sans Unicode" panose="020B0602030504020204" pitchFamily="34" charset="0"/>
                <a:cs typeface="Lucida Sans Unicode" panose="020B0602030504020204" pitchFamily="34" charset="0"/>
              </a:rPr>
            </a:br>
            <a:r>
              <a:rPr lang="es-ES" altLang="es-ES" sz="2000">
                <a:latin typeface="Lucida Sans Unicode" panose="020B0602030504020204" pitchFamily="34" charset="0"/>
                <a:cs typeface="Lucida Sans Unicode" panose="020B0602030504020204" pitchFamily="34" charset="0"/>
              </a:rPr>
              <a:t>    $_SESSION["cuenta_paginas"]++; </a:t>
            </a:r>
            <a:br>
              <a:rPr lang="es-ES" altLang="es-ES" sz="2000">
                <a:latin typeface="Lucida Sans Unicode" panose="020B0602030504020204" pitchFamily="34" charset="0"/>
                <a:cs typeface="Lucida Sans Unicode" panose="020B0602030504020204" pitchFamily="34" charset="0"/>
              </a:rPr>
            </a:br>
            <a:r>
              <a:rPr lang="es-ES" altLang="es-ES" sz="2000">
                <a:latin typeface="Lucida Sans Unicode" panose="020B0602030504020204" pitchFamily="34" charset="0"/>
                <a:cs typeface="Lucida Sans Unicode" panose="020B0602030504020204" pitchFamily="34" charset="0"/>
              </a:rPr>
              <a:t>} </a:t>
            </a:r>
            <a:br>
              <a:rPr lang="es-ES" altLang="es-ES" sz="2000">
                <a:latin typeface="Lucida Sans Unicode" panose="020B0602030504020204" pitchFamily="34" charset="0"/>
                <a:cs typeface="Lucida Sans Unicode" panose="020B0602030504020204" pitchFamily="34" charset="0"/>
              </a:rPr>
            </a:br>
            <a:r>
              <a:rPr lang="es-ES" altLang="es-ES" sz="2000">
                <a:latin typeface="Lucida Sans Unicode" panose="020B0602030504020204" pitchFamily="34" charset="0"/>
                <a:cs typeface="Lucida Sans Unicode" panose="020B0602030504020204" pitchFamily="34" charset="0"/>
              </a:rPr>
              <a:t>?&gt; </a:t>
            </a:r>
            <a:br>
              <a:rPr lang="es-ES" altLang="es-ES" sz="2000">
                <a:latin typeface="Lucida Sans Unicode" panose="020B0602030504020204" pitchFamily="34" charset="0"/>
                <a:cs typeface="Lucida Sans Unicode" panose="020B0602030504020204" pitchFamily="34" charset="0"/>
              </a:rPr>
            </a:br>
            <a:r>
              <a:rPr lang="es-ES" altLang="es-ES" sz="2000">
                <a:latin typeface="Lucida Sans Unicode" panose="020B0602030504020204" pitchFamily="34" charset="0"/>
                <a:cs typeface="Lucida Sans Unicode" panose="020B0602030504020204" pitchFamily="34" charset="0"/>
              </a:rPr>
              <a:t>&lt;html&gt; &lt;/head&gt;&lt;body&gt; </a:t>
            </a:r>
            <a:br>
              <a:rPr lang="es-ES" altLang="es-ES" sz="2000">
                <a:latin typeface="Lucida Sans Unicode" panose="020B0602030504020204" pitchFamily="34" charset="0"/>
                <a:cs typeface="Lucida Sans Unicode" panose="020B0602030504020204" pitchFamily="34" charset="0"/>
              </a:rPr>
            </a:br>
            <a:r>
              <a:rPr lang="es-ES" altLang="es-ES" sz="2000">
                <a:latin typeface="Lucida Sans Unicode" panose="020B0602030504020204" pitchFamily="34" charset="0"/>
                <a:cs typeface="Lucida Sans Unicode" panose="020B0602030504020204" pitchFamily="34" charset="0"/>
              </a:rPr>
              <a:t>&lt;? php</a:t>
            </a:r>
            <a:br>
              <a:rPr lang="es-ES" altLang="es-ES" sz="2000">
                <a:latin typeface="Lucida Sans Unicode" panose="020B0602030504020204" pitchFamily="34" charset="0"/>
                <a:cs typeface="Lucida Sans Unicode" panose="020B0602030504020204" pitchFamily="34" charset="0"/>
              </a:rPr>
            </a:br>
            <a:r>
              <a:rPr lang="es-ES" altLang="es-ES" sz="2000">
                <a:latin typeface="Lucida Sans Unicode" panose="020B0602030504020204" pitchFamily="34" charset="0"/>
                <a:cs typeface="Lucida Sans Unicode" panose="020B0602030504020204" pitchFamily="34" charset="0"/>
              </a:rPr>
              <a:t>echo "Desde que entraste has visto " . $_SESSION["cuenta_paginas"] . " páginas"; </a:t>
            </a:r>
            <a:br>
              <a:rPr lang="es-ES" altLang="es-ES" sz="2000">
                <a:latin typeface="Lucida Sans Unicode" panose="020B0602030504020204" pitchFamily="34" charset="0"/>
                <a:cs typeface="Lucida Sans Unicode" panose="020B0602030504020204" pitchFamily="34" charset="0"/>
              </a:rPr>
            </a:br>
            <a:r>
              <a:rPr lang="es-ES" altLang="es-ES" sz="2000">
                <a:latin typeface="Lucida Sans Unicode" panose="020B0602030504020204" pitchFamily="34" charset="0"/>
                <a:cs typeface="Lucida Sans Unicode" panose="020B0602030504020204" pitchFamily="34" charset="0"/>
              </a:rPr>
              <a:t>?&gt; </a:t>
            </a:r>
            <a:br>
              <a:rPr lang="es-ES" altLang="es-ES" sz="2000">
                <a:latin typeface="Lucida Sans Unicode" panose="020B0602030504020204" pitchFamily="34" charset="0"/>
                <a:cs typeface="Lucida Sans Unicode" panose="020B0602030504020204" pitchFamily="34" charset="0"/>
              </a:rPr>
            </a:br>
            <a:r>
              <a:rPr lang="es-ES" altLang="es-ES" sz="2000">
                <a:latin typeface="Lucida Sans Unicode" panose="020B0602030504020204" pitchFamily="34" charset="0"/>
                <a:cs typeface="Lucida Sans Unicode" panose="020B0602030504020204" pitchFamily="34" charset="0"/>
              </a:rPr>
              <a:t>&lt;a href="otracuenta.php"&gt;Ver otra página&lt;/a&gt; </a:t>
            </a:r>
            <a:br>
              <a:rPr lang="es-ES" altLang="es-ES" sz="2000">
                <a:latin typeface="Lucida Sans Unicode" panose="020B0602030504020204" pitchFamily="34" charset="0"/>
                <a:cs typeface="Lucida Sans Unicode" panose="020B0602030504020204" pitchFamily="34" charset="0"/>
              </a:rPr>
            </a:br>
            <a:r>
              <a:rPr lang="es-ES" altLang="es-ES" sz="2000">
                <a:latin typeface="Lucida Sans Unicode" panose="020B0602030504020204" pitchFamily="34" charset="0"/>
                <a:cs typeface="Lucida Sans Unicode" panose="020B0602030504020204" pitchFamily="34" charset="0"/>
              </a:rPr>
              <a:t>&lt;/body&gt; </a:t>
            </a:r>
            <a:br>
              <a:rPr lang="es-ES" altLang="es-ES" sz="2000">
                <a:latin typeface="Lucida Sans Unicode" panose="020B0602030504020204" pitchFamily="34" charset="0"/>
                <a:cs typeface="Lucida Sans Unicode" panose="020B0602030504020204" pitchFamily="34" charset="0"/>
              </a:rPr>
            </a:br>
            <a:r>
              <a:rPr lang="es-ES" altLang="es-ES" sz="2000">
                <a:latin typeface="Lucida Sans Unicode" panose="020B0602030504020204" pitchFamily="34" charset="0"/>
                <a:cs typeface="Lucida Sans Unicode" panose="020B0602030504020204" pitchFamily="34" charset="0"/>
              </a:rPr>
              <a:t>&lt;/html&gt;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F41E1345-1472-4637-857B-9F560FC742A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altLang="en-US">
                <a:solidFill>
                  <a:prstClr val="black">
                    <a:tint val="75000"/>
                  </a:prstClr>
                </a:solidFill>
              </a:rPr>
              <a:t>2º ASIR</a:t>
            </a:r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01769330-F8E4-499B-BB83-8B9C1FCE2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altLang="en-US">
                <a:solidFill>
                  <a:prstClr val="black">
                    <a:tint val="75000"/>
                  </a:prstClr>
                </a:solidFill>
              </a:rPr>
              <a:t>Implantación de Aplicaciones Web</a:t>
            </a:r>
          </a:p>
        </p:txBody>
      </p:sp>
      <p:sp>
        <p:nvSpPr>
          <p:cNvPr id="30726" name="5 Marcador de número de diapositiva">
            <a:extLst>
              <a:ext uri="{FF2B5EF4-FFF2-40B4-BE49-F238E27FC236}">
                <a16:creationId xmlns:a16="http://schemas.microsoft.com/office/drawing/2014/main" id="{0693F42B-3F36-4230-8ACA-D6F6F9F1D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A8DE061A-50C7-494A-A757-39BC26AE8AF1}" type="slidenum">
              <a:rPr lang="es-ES" altLang="en-US" sz="12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9</a:t>
            </a:fld>
            <a:endParaRPr lang="es-ES" altLang="en-US" sz="1200">
              <a:solidFill>
                <a:srgbClr val="8989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1064</Words>
  <Application>Microsoft Office PowerPoint</Application>
  <PresentationFormat>Panorámica</PresentationFormat>
  <Paragraphs>99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Lucida Sans Unicode</vt:lpstr>
      <vt:lpstr>Tema de Office</vt:lpstr>
      <vt:lpstr>1_Tema de Office</vt:lpstr>
      <vt:lpstr>PHP</vt:lpstr>
      <vt:lpstr>Sesiones</vt:lpstr>
      <vt:lpstr>La información se guarda en</vt:lpstr>
      <vt:lpstr>Iniciar una sesión</vt:lpstr>
      <vt:lpstr>Acceder a una sesión</vt:lpstr>
      <vt:lpstr>Presentación de PowerPoint</vt:lpstr>
      <vt:lpstr>Finalizar una sesión</vt:lpstr>
      <vt:lpstr> Cerrar una sesión</vt:lpstr>
      <vt:lpstr>Ejemplo</vt:lpstr>
      <vt:lpstr>Funciones sobre sesiones</vt:lpstr>
      <vt:lpstr>Ejemplo uso SID</vt:lpstr>
      <vt:lpstr>Ejemplo de sesiones</vt:lpstr>
      <vt:lpstr>Seguridad en las sesiones: Tiempo máximo de sesión</vt:lpstr>
      <vt:lpstr>Presentación de PowerPoint</vt:lpstr>
      <vt:lpstr>Seguridad en las sesiones: destruir sesiones</vt:lpstr>
      <vt:lpstr>Seguridad en las sesiones: identificador de sesión Regenerar el Session ID. La función session_regenerateid() crea un nuevo ID
único para representar la sesión actual del usuario. Esto se debe realizar cuando
se realizan acciones importantes como logearse o modificar los datos del usuario.
Darle a las sesiones un nuevo ID reduce la probabilidad de ataques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M. ANGELES CEDAZO CASADO</dc:creator>
  <cp:lastModifiedBy>M. ANGELES CEDAZO CASADO</cp:lastModifiedBy>
  <cp:revision>3</cp:revision>
  <dcterms:created xsi:type="dcterms:W3CDTF">2023-01-19T05:22:05Z</dcterms:created>
  <dcterms:modified xsi:type="dcterms:W3CDTF">2023-01-25T16:47:13Z</dcterms:modified>
</cp:coreProperties>
</file>